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7102475" cy="9388475"/>
  <p:embeddedFontLst>
    <p:embeddedFont>
      <p:font typeface="Arial Black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h7El41KjGw90jRAR0dVZNiu0Df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ArialBlack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83975" y="704125"/>
            <a:ext cx="4735200" cy="35206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423863" y="704850"/>
            <a:ext cx="6256337" cy="35194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423863" y="704850"/>
            <a:ext cx="6256337" cy="35194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423863" y="704850"/>
            <a:ext cx="6256337" cy="35194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423863" y="704850"/>
            <a:ext cx="6256337" cy="35194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423863" y="704850"/>
            <a:ext cx="6256337" cy="35194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6:notes"/>
          <p:cNvSpPr/>
          <p:nvPr>
            <p:ph idx="2" type="sldImg"/>
          </p:nvPr>
        </p:nvSpPr>
        <p:spPr>
          <a:xfrm>
            <a:off x="423863" y="704850"/>
            <a:ext cx="6256337" cy="35194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p7:notes"/>
          <p:cNvSpPr/>
          <p:nvPr>
            <p:ph idx="2" type="sldImg"/>
          </p:nvPr>
        </p:nvSpPr>
        <p:spPr>
          <a:xfrm>
            <a:off x="423863" y="704850"/>
            <a:ext cx="6256337" cy="35194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p8:notes"/>
          <p:cNvSpPr/>
          <p:nvPr>
            <p:ph idx="2" type="sldImg"/>
          </p:nvPr>
        </p:nvSpPr>
        <p:spPr>
          <a:xfrm>
            <a:off x="423863" y="704850"/>
            <a:ext cx="6256337" cy="35194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0" name="Google Shape;160;p9:notes"/>
          <p:cNvSpPr/>
          <p:nvPr>
            <p:ph idx="2" type="sldImg"/>
          </p:nvPr>
        </p:nvSpPr>
        <p:spPr>
          <a:xfrm>
            <a:off x="423863" y="704850"/>
            <a:ext cx="6256337" cy="35194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hyperlink" Target="https://youtu.be/D2kwyPJyYPY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VBS Pool Party – Dresden Buzz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723901"/>
            <a:ext cx="12191999" cy="81009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ol Party Playlist | POPSUGAR Smart Living" id="89" name="Google Shape;8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054100"/>
            <a:ext cx="12192000" cy="121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2"/>
          <p:cNvSpPr/>
          <p:nvPr/>
        </p:nvSpPr>
        <p:spPr>
          <a:xfrm>
            <a:off x="2895600" y="228600"/>
            <a:ext cx="6400800" cy="6400800"/>
          </a:xfrm>
          <a:prstGeom prst="ellipse">
            <a:avLst/>
          </a:prstGeom>
          <a:solidFill>
            <a:srgbClr val="F2F2F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/>
          <p:nvPr/>
        </p:nvSpPr>
        <p:spPr>
          <a:xfrm>
            <a:off x="2987040" y="320040"/>
            <a:ext cx="6217920" cy="6217920"/>
          </a:xfrm>
          <a:prstGeom prst="ellipse">
            <a:avLst/>
          </a:prstGeom>
          <a:solidFill>
            <a:srgbClr val="4EDBFC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3401810" y="1670860"/>
            <a:ext cx="5429671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Construction on Ashley’s new pool is finally finished and she’s throwing a party tomorrow to celebrate.  Can she fill the pool in time for the party? </a:t>
            </a:r>
            <a:endParaRPr b="0" i="0" sz="32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ol Party Playlist | POPSUGAR Smart Living" id="97" name="Google Shape;9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054100"/>
            <a:ext cx="12192000" cy="121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3"/>
          <p:cNvSpPr/>
          <p:nvPr/>
        </p:nvSpPr>
        <p:spPr>
          <a:xfrm>
            <a:off x="2895600" y="228600"/>
            <a:ext cx="6400800" cy="6400800"/>
          </a:xfrm>
          <a:prstGeom prst="ellipse">
            <a:avLst/>
          </a:prstGeom>
          <a:solidFill>
            <a:srgbClr val="F2F2F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3"/>
          <p:cNvSpPr/>
          <p:nvPr/>
        </p:nvSpPr>
        <p:spPr>
          <a:xfrm>
            <a:off x="2987040" y="320040"/>
            <a:ext cx="6217920" cy="6217920"/>
          </a:xfrm>
          <a:prstGeom prst="ellipse">
            <a:avLst/>
          </a:prstGeom>
          <a:solidFill>
            <a:srgbClr val="4EDBFC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"/>
          <p:cNvSpPr txBox="1"/>
          <p:nvPr/>
        </p:nvSpPr>
        <p:spPr>
          <a:xfrm>
            <a:off x="3401810" y="1670860"/>
            <a:ext cx="5429671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What information do you need to know? </a:t>
            </a:r>
            <a:endParaRPr b="0" i="0" sz="32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ol Party Playlist | POPSUGAR Smart Living" id="105" name="Google Shape;10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054100"/>
            <a:ext cx="12192000" cy="121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"/>
          <p:cNvSpPr/>
          <p:nvPr/>
        </p:nvSpPr>
        <p:spPr>
          <a:xfrm>
            <a:off x="2895600" y="228600"/>
            <a:ext cx="6400800" cy="6400800"/>
          </a:xfrm>
          <a:prstGeom prst="ellipse">
            <a:avLst/>
          </a:prstGeom>
          <a:solidFill>
            <a:srgbClr val="F2F2F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/>
          <p:nvPr/>
        </p:nvSpPr>
        <p:spPr>
          <a:xfrm>
            <a:off x="2987040" y="320040"/>
            <a:ext cx="6217920" cy="6217920"/>
          </a:xfrm>
          <a:prstGeom prst="ellipse">
            <a:avLst/>
          </a:prstGeom>
          <a:solidFill>
            <a:srgbClr val="4EDBFC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"/>
          <p:cNvSpPr txBox="1"/>
          <p:nvPr/>
        </p:nvSpPr>
        <p:spPr>
          <a:xfrm>
            <a:off x="3378661" y="1994960"/>
            <a:ext cx="5638018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7663" lvl="0" marL="3476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Rectangular sport pool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7663" lvl="0" marL="3476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16 x 32 ft.</a:t>
            </a:r>
            <a:endParaRPr b="0" i="0" sz="30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47663" lvl="0" marL="3476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3 ft. deep on both ends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7663" lvl="0" marL="3476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6 ft. deep in the center  </a:t>
            </a:r>
            <a:endParaRPr b="0" i="0" sz="30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9" name="Google Shape;109;p4"/>
          <p:cNvSpPr txBox="1"/>
          <p:nvPr/>
        </p:nvSpPr>
        <p:spPr>
          <a:xfrm>
            <a:off x="4548846" y="1157471"/>
            <a:ext cx="314831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Dimensions</a:t>
            </a:r>
            <a:endParaRPr b="1" i="0" sz="36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110" name="Google Shape;110;p4"/>
          <p:cNvCxnSpPr/>
          <p:nvPr/>
        </p:nvCxnSpPr>
        <p:spPr>
          <a:xfrm>
            <a:off x="4973610" y="4420152"/>
            <a:ext cx="2926080" cy="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4"/>
          <p:cNvCxnSpPr/>
          <p:nvPr/>
        </p:nvCxnSpPr>
        <p:spPr>
          <a:xfrm>
            <a:off x="4977420" y="4420152"/>
            <a:ext cx="0" cy="27432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12" name="Google Shape;112;p4"/>
          <p:cNvCxnSpPr/>
          <p:nvPr/>
        </p:nvCxnSpPr>
        <p:spPr>
          <a:xfrm>
            <a:off x="7896515" y="4420152"/>
            <a:ext cx="0" cy="27432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3" name="Google Shape;113;p4"/>
          <p:cNvCxnSpPr/>
          <p:nvPr/>
        </p:nvCxnSpPr>
        <p:spPr>
          <a:xfrm>
            <a:off x="4972975" y="4695742"/>
            <a:ext cx="1463040" cy="27432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14" name="Google Shape;114;p4"/>
          <p:cNvCxnSpPr/>
          <p:nvPr/>
        </p:nvCxnSpPr>
        <p:spPr>
          <a:xfrm flipH="1">
            <a:off x="6436650" y="4693837"/>
            <a:ext cx="1460500" cy="27432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15" name="Google Shape;115;p4"/>
          <p:cNvCxnSpPr/>
          <p:nvPr/>
        </p:nvCxnSpPr>
        <p:spPr>
          <a:xfrm>
            <a:off x="4333530" y="5058962"/>
            <a:ext cx="2926080" cy="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4"/>
          <p:cNvCxnSpPr/>
          <p:nvPr/>
        </p:nvCxnSpPr>
        <p:spPr>
          <a:xfrm>
            <a:off x="4333530" y="5058962"/>
            <a:ext cx="0" cy="27432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4"/>
          <p:cNvCxnSpPr/>
          <p:nvPr/>
        </p:nvCxnSpPr>
        <p:spPr>
          <a:xfrm>
            <a:off x="7260880" y="5058962"/>
            <a:ext cx="0" cy="27432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4"/>
          <p:cNvCxnSpPr/>
          <p:nvPr/>
        </p:nvCxnSpPr>
        <p:spPr>
          <a:xfrm>
            <a:off x="4333530" y="5334552"/>
            <a:ext cx="1463040" cy="27432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9" name="Google Shape;119;p4"/>
          <p:cNvCxnSpPr/>
          <p:nvPr/>
        </p:nvCxnSpPr>
        <p:spPr>
          <a:xfrm flipH="1">
            <a:off x="5796570" y="5333282"/>
            <a:ext cx="1463040" cy="27432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0" name="Google Shape;120;p4"/>
          <p:cNvCxnSpPr/>
          <p:nvPr/>
        </p:nvCxnSpPr>
        <p:spPr>
          <a:xfrm flipH="1" rot="10800000">
            <a:off x="4333530" y="4420152"/>
            <a:ext cx="643890" cy="641985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1" name="Google Shape;121;p4"/>
          <p:cNvCxnSpPr/>
          <p:nvPr/>
        </p:nvCxnSpPr>
        <p:spPr>
          <a:xfrm flipH="1">
            <a:off x="4336705" y="4695742"/>
            <a:ext cx="640715" cy="63881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122" name="Google Shape;122;p4"/>
          <p:cNvCxnSpPr/>
          <p:nvPr/>
        </p:nvCxnSpPr>
        <p:spPr>
          <a:xfrm flipH="1" rot="10800000">
            <a:off x="7264690" y="4420152"/>
            <a:ext cx="640080" cy="63881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4"/>
          <p:cNvCxnSpPr/>
          <p:nvPr/>
        </p:nvCxnSpPr>
        <p:spPr>
          <a:xfrm flipH="1" rot="10800000">
            <a:off x="7260880" y="4694472"/>
            <a:ext cx="635000" cy="64008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4"/>
          <p:cNvCxnSpPr/>
          <p:nvPr/>
        </p:nvCxnSpPr>
        <p:spPr>
          <a:xfrm flipH="1" rot="10800000">
            <a:off x="5796570" y="4964982"/>
            <a:ext cx="637540" cy="640080"/>
          </a:xfrm>
          <a:prstGeom prst="straightConnector1">
            <a:avLst/>
          </a:prstGeom>
          <a:noFill/>
          <a:ln cap="flat" cmpd="sng" w="38100">
            <a:solidFill>
              <a:srgbClr val="1E4E79"/>
            </a:solidFill>
            <a:prstDash val="dot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ol Party Playlist | POPSUGAR Smart Living" id="129" name="Google Shape;12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054100"/>
            <a:ext cx="12192000" cy="121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5"/>
          <p:cNvSpPr/>
          <p:nvPr/>
        </p:nvSpPr>
        <p:spPr>
          <a:xfrm>
            <a:off x="2895600" y="228600"/>
            <a:ext cx="6400800" cy="6400800"/>
          </a:xfrm>
          <a:prstGeom prst="ellipse">
            <a:avLst/>
          </a:prstGeom>
          <a:solidFill>
            <a:srgbClr val="F2F2F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2987040" y="320040"/>
            <a:ext cx="6217920" cy="6217920"/>
          </a:xfrm>
          <a:prstGeom prst="ellipse">
            <a:avLst/>
          </a:prstGeom>
          <a:solidFill>
            <a:srgbClr val="4EDBFC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3349895" y="2641233"/>
            <a:ext cx="5492207" cy="213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000"/>
              <a:buFont typeface="Arial"/>
              <a:buChar char="•"/>
            </a:pPr>
            <a:r>
              <a:rPr lang="en-US" sz="3000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There are</a:t>
            </a: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 currently 8000 gallons of water in</a:t>
            </a:r>
            <a:r>
              <a:rPr lang="en-US" sz="3000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 the pool</a:t>
            </a:r>
            <a:endParaRPr/>
          </a:p>
          <a:p>
            <a:pPr indent="-347663" lvl="0" marL="347663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E4E79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 24 hours until party</a:t>
            </a:r>
            <a:endParaRPr/>
          </a:p>
        </p:txBody>
      </p:sp>
      <p:sp>
        <p:nvSpPr>
          <p:cNvPr id="133" name="Google Shape;133;p5"/>
          <p:cNvSpPr txBox="1"/>
          <p:nvPr/>
        </p:nvSpPr>
        <p:spPr>
          <a:xfrm>
            <a:off x="0" y="1157471"/>
            <a:ext cx="1219199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Time &amp; Water</a:t>
            </a:r>
            <a:endParaRPr b="1" i="0" sz="36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ol Party Playlist | POPSUGAR Smart Living" id="138" name="Google Shape;13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054100"/>
            <a:ext cx="12192000" cy="121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6"/>
          <p:cNvSpPr/>
          <p:nvPr/>
        </p:nvSpPr>
        <p:spPr>
          <a:xfrm>
            <a:off x="2895600" y="228600"/>
            <a:ext cx="6400800" cy="6400800"/>
          </a:xfrm>
          <a:prstGeom prst="ellipse">
            <a:avLst/>
          </a:prstGeom>
          <a:solidFill>
            <a:srgbClr val="F2F2F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6"/>
          <p:cNvSpPr/>
          <p:nvPr/>
        </p:nvSpPr>
        <p:spPr>
          <a:xfrm>
            <a:off x="2987040" y="320040"/>
            <a:ext cx="6217920" cy="6217920"/>
          </a:xfrm>
          <a:prstGeom prst="ellipse">
            <a:avLst/>
          </a:prstGeom>
          <a:solidFill>
            <a:srgbClr val="4EDBFC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Play the video.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sng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https://youtu.be/D2kwyPJyYPY</a:t>
            </a:r>
            <a:endParaRPr b="0" i="0" sz="2800" u="none" cap="none" strike="noStrike">
              <a:solidFill>
                <a:srgbClr val="000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The bucket holds 5 gallons. 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ol Party Playlist | POPSUGAR Smart Living" id="145" name="Google Shape;14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054100"/>
            <a:ext cx="12192000" cy="121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7"/>
          <p:cNvSpPr/>
          <p:nvPr/>
        </p:nvSpPr>
        <p:spPr>
          <a:xfrm>
            <a:off x="2895600" y="228600"/>
            <a:ext cx="6400800" cy="6400800"/>
          </a:xfrm>
          <a:prstGeom prst="ellipse">
            <a:avLst/>
          </a:prstGeom>
          <a:solidFill>
            <a:srgbClr val="F2F2F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7"/>
          <p:cNvSpPr/>
          <p:nvPr/>
        </p:nvSpPr>
        <p:spPr>
          <a:xfrm>
            <a:off x="2987040" y="296890"/>
            <a:ext cx="6217920" cy="6217920"/>
          </a:xfrm>
          <a:prstGeom prst="ellipse">
            <a:avLst/>
          </a:prstGeom>
          <a:solidFill>
            <a:srgbClr val="4EDBFC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 txBox="1"/>
          <p:nvPr/>
        </p:nvSpPr>
        <p:spPr>
          <a:xfrm>
            <a:off x="3378661" y="1994960"/>
            <a:ext cx="5638018" cy="34932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Ashley calls a local water tanker company to help fill the pool in time:</a:t>
            </a:r>
            <a:endParaRPr b="0" i="0" sz="11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4963" lvl="0" marL="7985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1 tank holds 9000 gal.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4963" lvl="0" marL="7985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125 gal. per minute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4963" lvl="0" marL="7985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$375 for full tank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4963" lvl="0" marL="7985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$225 for half tank </a:t>
            </a:r>
            <a:endParaRPr b="0" i="0" sz="30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49" name="Google Shape;149;p7"/>
          <p:cNvSpPr txBox="1"/>
          <p:nvPr/>
        </p:nvSpPr>
        <p:spPr>
          <a:xfrm>
            <a:off x="0" y="1157471"/>
            <a:ext cx="1219199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Time &amp; Water</a:t>
            </a:r>
            <a:endParaRPr b="1" i="0" sz="36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ol Party Playlist | POPSUGAR Smart Living" id="154" name="Google Shape;15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054100"/>
            <a:ext cx="12192000" cy="121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8"/>
          <p:cNvSpPr/>
          <p:nvPr/>
        </p:nvSpPr>
        <p:spPr>
          <a:xfrm>
            <a:off x="2895600" y="228600"/>
            <a:ext cx="6400800" cy="6400800"/>
          </a:xfrm>
          <a:prstGeom prst="ellipse">
            <a:avLst/>
          </a:prstGeom>
          <a:solidFill>
            <a:srgbClr val="F2F2F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8"/>
          <p:cNvSpPr/>
          <p:nvPr/>
        </p:nvSpPr>
        <p:spPr>
          <a:xfrm>
            <a:off x="2987040" y="296890"/>
            <a:ext cx="6217920" cy="6217920"/>
          </a:xfrm>
          <a:prstGeom prst="ellipse">
            <a:avLst/>
          </a:prstGeom>
          <a:solidFill>
            <a:srgbClr val="4EDBFC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8"/>
          <p:cNvSpPr txBox="1"/>
          <p:nvPr/>
        </p:nvSpPr>
        <p:spPr>
          <a:xfrm>
            <a:off x="3286061" y="1670864"/>
            <a:ext cx="5638018" cy="35086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Since tap water costs only $7 per 1000 gal, how can Ashley save the most money while filling the pool in time?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How much will it cost?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How long will it take? </a:t>
            </a:r>
            <a:endParaRPr b="0" i="0" sz="30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ol Party Playlist | POPSUGAR Smart Living" id="162" name="Google Shape;16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" y="-1054100"/>
            <a:ext cx="12192000" cy="121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9"/>
          <p:cNvSpPr/>
          <p:nvPr/>
        </p:nvSpPr>
        <p:spPr>
          <a:xfrm>
            <a:off x="2895600" y="228600"/>
            <a:ext cx="6400800" cy="6400800"/>
          </a:xfrm>
          <a:prstGeom prst="ellipse">
            <a:avLst/>
          </a:prstGeom>
          <a:solidFill>
            <a:srgbClr val="F2F2F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9"/>
          <p:cNvSpPr/>
          <p:nvPr/>
        </p:nvSpPr>
        <p:spPr>
          <a:xfrm>
            <a:off x="2987040" y="296890"/>
            <a:ext cx="6217920" cy="6217920"/>
          </a:xfrm>
          <a:prstGeom prst="ellipse">
            <a:avLst/>
          </a:prstGeom>
          <a:solidFill>
            <a:srgbClr val="4EDBFC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9"/>
          <p:cNvSpPr txBox="1"/>
          <p:nvPr/>
        </p:nvSpPr>
        <p:spPr>
          <a:xfrm>
            <a:off x="0" y="567154"/>
            <a:ext cx="12191999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Sketch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1E4E79"/>
                </a:solidFill>
                <a:latin typeface="Arial Black"/>
                <a:ea typeface="Arial Black"/>
                <a:cs typeface="Arial Black"/>
                <a:sym typeface="Arial Black"/>
              </a:rPr>
              <a:t>the graph</a:t>
            </a:r>
            <a:endParaRPr b="1" i="0" sz="3600" u="none" cap="none" strike="noStrike">
              <a:solidFill>
                <a:srgbClr val="1E4E7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66" name="Google Shape;166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47688" y="1835773"/>
            <a:ext cx="5236754" cy="37597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Lee Ann Brown</dc:creator>
</cp:coreProperties>
</file>