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
      <p:font typeface="Lexend"/>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1" roundtripDataSignature="AMtx7mikmv65aedpOM6K3rkpkvrIvOMz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exend-bold.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19" Type="http://schemas.openxmlformats.org/officeDocument/2006/relationships/font" Target="fonts/Lexend-regular.fntdata"/><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fmla="val 16667" name="adj"/>
            </a:avLst>
          </a:prstGeom>
          <a:solidFill>
            <a:schemeClr val="lt1">
              <a:alpha val="6784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3"/>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3" name="Google Shape;13;p13"/>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22"/>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60" name="Google Shape;60;p2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2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5" name="Shape 15"/>
        <p:cNvGrpSpPr/>
        <p:nvPr/>
      </p:nvGrpSpPr>
      <p:grpSpPr>
        <a:xfrm>
          <a:off x="0" y="0"/>
          <a:ext cx="0" cy="0"/>
          <a:chOff x="0" y="0"/>
          <a:chExt cx="0" cy="0"/>
        </a:xfrm>
      </p:grpSpPr>
      <p:sp>
        <p:nvSpPr>
          <p:cNvPr id="16" name="Google Shape;16;p14"/>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4"/>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4"/>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9" name="Google Shape;19;p14"/>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1600"/>
              </a:spcBef>
              <a:spcAft>
                <a:spcPts val="0"/>
              </a:spcAft>
              <a:buClr>
                <a:schemeClr val="lt1"/>
              </a:buClr>
              <a:buSzPts val="1200"/>
              <a:buChar char="○"/>
              <a:defRPr sz="1200">
                <a:solidFill>
                  <a:schemeClr val="lt1"/>
                </a:solidFill>
              </a:defRPr>
            </a:lvl2pPr>
            <a:lvl3pPr indent="-304800" lvl="2" marL="1371600" algn="l">
              <a:lnSpc>
                <a:spcPct val="115000"/>
              </a:lnSpc>
              <a:spcBef>
                <a:spcPts val="1600"/>
              </a:spcBef>
              <a:spcAft>
                <a:spcPts val="0"/>
              </a:spcAft>
              <a:buClr>
                <a:schemeClr val="lt1"/>
              </a:buClr>
              <a:buSzPts val="1200"/>
              <a:buChar char="■"/>
              <a:defRPr sz="1200">
                <a:solidFill>
                  <a:schemeClr val="lt1"/>
                </a:solidFill>
              </a:defRPr>
            </a:lvl3pPr>
            <a:lvl4pPr indent="-304800" lvl="3" marL="1828800" algn="l">
              <a:lnSpc>
                <a:spcPct val="115000"/>
              </a:lnSpc>
              <a:spcBef>
                <a:spcPts val="1600"/>
              </a:spcBef>
              <a:spcAft>
                <a:spcPts val="0"/>
              </a:spcAft>
              <a:buClr>
                <a:schemeClr val="lt1"/>
              </a:buClr>
              <a:buSzPts val="1200"/>
              <a:buChar char="●"/>
              <a:defRPr sz="1200">
                <a:solidFill>
                  <a:schemeClr val="lt1"/>
                </a:solidFill>
              </a:defRPr>
            </a:lvl4pPr>
            <a:lvl5pPr indent="-304800" lvl="4" marL="2286000" algn="l">
              <a:lnSpc>
                <a:spcPct val="115000"/>
              </a:lnSpc>
              <a:spcBef>
                <a:spcPts val="1600"/>
              </a:spcBef>
              <a:spcAft>
                <a:spcPts val="0"/>
              </a:spcAft>
              <a:buClr>
                <a:schemeClr val="lt1"/>
              </a:buClr>
              <a:buSzPts val="1200"/>
              <a:buChar char="○"/>
              <a:defRPr sz="1200">
                <a:solidFill>
                  <a:schemeClr val="lt1"/>
                </a:solidFill>
              </a:defRPr>
            </a:lvl5pPr>
            <a:lvl6pPr indent="-304800" lvl="5" marL="2743200" algn="l">
              <a:lnSpc>
                <a:spcPct val="115000"/>
              </a:lnSpc>
              <a:spcBef>
                <a:spcPts val="1600"/>
              </a:spcBef>
              <a:spcAft>
                <a:spcPts val="0"/>
              </a:spcAft>
              <a:buClr>
                <a:schemeClr val="lt1"/>
              </a:buClr>
              <a:buSzPts val="1200"/>
              <a:buChar char="■"/>
              <a:defRPr sz="1200">
                <a:solidFill>
                  <a:schemeClr val="lt1"/>
                </a:solidFill>
              </a:defRPr>
            </a:lvl6pPr>
            <a:lvl7pPr indent="-304800" lvl="6" marL="3200400" algn="l">
              <a:lnSpc>
                <a:spcPct val="115000"/>
              </a:lnSpc>
              <a:spcBef>
                <a:spcPts val="1600"/>
              </a:spcBef>
              <a:spcAft>
                <a:spcPts val="0"/>
              </a:spcAft>
              <a:buClr>
                <a:schemeClr val="lt1"/>
              </a:buClr>
              <a:buSzPts val="1200"/>
              <a:buChar char="●"/>
              <a:defRPr sz="1200">
                <a:solidFill>
                  <a:schemeClr val="lt1"/>
                </a:solidFill>
              </a:defRPr>
            </a:lvl7pPr>
            <a:lvl8pPr indent="-304800" lvl="7" marL="3657600" algn="l">
              <a:lnSpc>
                <a:spcPct val="115000"/>
              </a:lnSpc>
              <a:spcBef>
                <a:spcPts val="1600"/>
              </a:spcBef>
              <a:spcAft>
                <a:spcPts val="0"/>
              </a:spcAft>
              <a:buClr>
                <a:schemeClr val="lt1"/>
              </a:buClr>
              <a:buSzPts val="1200"/>
              <a:buChar char="○"/>
              <a:defRPr sz="1200">
                <a:solidFill>
                  <a:schemeClr val="lt1"/>
                </a:solidFill>
              </a:defRPr>
            </a:lvl8pPr>
            <a:lvl9pPr indent="-304800" lvl="8" marL="4114800" algn="l">
              <a:lnSpc>
                <a:spcPct val="115000"/>
              </a:lnSpc>
              <a:spcBef>
                <a:spcPts val="1600"/>
              </a:spcBef>
              <a:spcAft>
                <a:spcPts val="1600"/>
              </a:spcAft>
              <a:buClr>
                <a:schemeClr val="lt1"/>
              </a:buClr>
              <a:buSzPts val="1200"/>
              <a:buChar char="■"/>
              <a:defRPr sz="1200">
                <a:solidFill>
                  <a:schemeClr val="lt1"/>
                </a:solidFill>
              </a:defRPr>
            </a:lvl9pPr>
          </a:lstStyle>
          <a:p/>
        </p:txBody>
      </p:sp>
      <p:sp>
        <p:nvSpPr>
          <p:cNvPr id="20" name="Google Shape;20;p1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1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5" name="Google Shape;25;p1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6" name="Google Shape;26;p1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27" name="Shape 27"/>
        <p:cNvGrpSpPr/>
        <p:nvPr/>
      </p:nvGrpSpPr>
      <p:grpSpPr>
        <a:xfrm>
          <a:off x="0" y="0"/>
          <a:ext cx="0" cy="0"/>
          <a:chOff x="0" y="0"/>
          <a:chExt cx="0" cy="0"/>
        </a:xfrm>
      </p:grpSpPr>
      <p:sp>
        <p:nvSpPr>
          <p:cNvPr id="28" name="Google Shape;28;p16"/>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29" name="Google Shape;29;p1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17"/>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17"/>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34" name="Google Shape;34;p17"/>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5" name="Google Shape;35;p17"/>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6" name="Google Shape;36;p1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18"/>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39" name="Google Shape;39;p1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19"/>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19"/>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9"/>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44" name="Google Shape;44;p1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20"/>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2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21"/>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1"/>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1"/>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2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2"/>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1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5JuwjNy385o" TargetMode="External"/><Relationship Id="rId4" Type="http://schemas.openxmlformats.org/officeDocument/2006/relationships/hyperlink" Target="http://www.youtube.com/watch?v=5JuwjNy385o" TargetMode="External"/><Relationship Id="rId5"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lang="en"/>
              <a:t>Piering Into Darkness</a:t>
            </a:r>
            <a:endParaRPr/>
          </a:p>
        </p:txBody>
      </p:sp>
      <p:sp>
        <p:nvSpPr>
          <p:cNvPr id="68" name="Google Shape;68;p1"/>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800"/>
              <a:buNone/>
            </a:pPr>
            <a:r>
              <a:rPr lang="en" sz="2400"/>
              <a:t>Tides and a Dramatic Rescue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2"/>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
              <a:t>Felix’s Plan</a:t>
            </a:r>
            <a:endParaRPr/>
          </a:p>
        </p:txBody>
      </p:sp>
      <p:sp>
        <p:nvSpPr>
          <p:cNvPr id="74" name="Google Shape;74;p2"/>
          <p:cNvSpPr txBox="1"/>
          <p:nvPr>
            <p:ph idx="1" type="body"/>
          </p:nvPr>
        </p:nvSpPr>
        <p:spPr>
          <a:xfrm>
            <a:off x="226075" y="1455575"/>
            <a:ext cx="2808000" cy="3163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200"/>
              <a:buNone/>
            </a:pPr>
            <a:r>
              <a:rPr lang="en"/>
              <a:t>Mr. Fishoeder has refused to sell Wonder Wharf so that Felix can build condos.</a:t>
            </a:r>
            <a:endParaRPr/>
          </a:p>
          <a:p>
            <a:pPr indent="0" lvl="0" marL="0" rtl="0" algn="l">
              <a:lnSpc>
                <a:spcPct val="115000"/>
              </a:lnSpc>
              <a:spcBef>
                <a:spcPts val="1600"/>
              </a:spcBef>
              <a:spcAft>
                <a:spcPts val="0"/>
              </a:spcAft>
              <a:buSzPts val="1200"/>
              <a:buNone/>
            </a:pPr>
            <a:r>
              <a:rPr lang="en"/>
              <a:t>Felix has a plan to get his way…</a:t>
            </a:r>
            <a:endParaRPr/>
          </a:p>
          <a:p>
            <a:pPr indent="0" lvl="0" marL="0" rtl="0" algn="l">
              <a:lnSpc>
                <a:spcPct val="115000"/>
              </a:lnSpc>
              <a:spcBef>
                <a:spcPts val="1600"/>
              </a:spcBef>
              <a:spcAft>
                <a:spcPts val="1600"/>
              </a:spcAft>
              <a:buSzPts val="1200"/>
              <a:buNone/>
            </a:pPr>
            <a:r>
              <a:rPr lang="en"/>
              <a:t>Watch the video: </a:t>
            </a:r>
            <a:r>
              <a:rPr lang="en" u="sng">
                <a:solidFill>
                  <a:schemeClr val="hlink"/>
                </a:solidFill>
                <a:hlinkClick r:id="rId3"/>
              </a:rPr>
              <a:t>https://www.youtube.com/watch?v=5JuwjNy385o</a:t>
            </a:r>
            <a:r>
              <a:rPr lang="en"/>
              <a:t> </a:t>
            </a:r>
            <a:endParaRPr/>
          </a:p>
        </p:txBody>
      </p:sp>
      <p:pic>
        <p:nvPicPr>
          <p:cNvPr descr="Mr. Fischoeder (guest voice Kevin Kline) taunts Felix (guest voice Zach Galifianakis), who's taken desperate measures to get his way.&#10;&#10;Subscribe now for more Bob's Burgers clips: http://fox.tv/SubscribeAnimationonFOX&#10;&#10;Watch more Bob's Burgers videos: https://fox.tv/BobsBurgersSeason10&#10;Catch full episodes now: https://fox.tv/bobsburgersyt&#10;&#10;See more Bob's Burgers on our official site: http://fox.tv/BobsBurgers&#10;Like Bob's Burgers on Facebook: http://fox.tv/BobsBurgers_FB&#10;Follow Bob's Burgers on Twitter: http://fox.tv/BobsBurgers_Twitter&#10;&#10;Like Animation Domination on Facebook: http://fox.tv/AnimationDomination_FB&#10;Check out Animation Domination's Official Site: http://fox.tv/AnimationDomination&#10;&#10;Like FOX on Facebook: http://fox.tv/FOXTV_FB&#10;Follow FOX on Twitter: http://fox.tv/FOXTV_Twitter&#10;&#10;BOB’S BURGERS returns for a landmark 10th season on FOX. The series follows BOB (H. Jon Benjamin) and his ever-quirky family who together run the restaurant Bob’s Burgers.&#10;&#10;In addition to its 2019 Emmy Award nomination for Outstanding Animated Program, the series has been nominated in the same category in 2014, 2015, 2016, 2017 and 2018, having won the award twice, its first Emmy Award in 2014 and in 2017. The series also was nominated for a Critics’ Choice Award and an Annie Award this year.&#10;&#10;Season 10 will feature its annual holiday-themed episodes and all-new and returning guest voices, including Megan Mullally, Billy Eichner, Jenny Slate, Sarah Silverman, George Wallace, Sharon Horgan and more.&#10;&#10;BOB’S BURGERS is produced by 20th Century Fox Television. The series was created and is executive-produced by Loren Bouchard and Jim Dauterive. Nora Smith, Dan Fybel, Rich Rinaldi, Greg Thompson and Jon Schroeder also serve as executive producers. Bouchard and Smith are showrunners for the upcoming season. &#10;&#10;Mr. Fischoeder Taunts Felix While Tied To The Pier | Season 4 Ep. 22 | BOB'S BURGERS&#10;http://www.youtube.com/user/ANIMATIONonFOX&#10;&#10;#BobsBurgers" id="75" name="Google Shape;75;p2" title="Mr. Fischoeder Taunts Felix While Tied To The Pier | Season 4 Ep. 22 | BOB'S BURGERS">
            <a:hlinkClick r:id="rId4"/>
          </p:cNvPr>
          <p:cNvPicPr preferRelativeResize="0"/>
          <p:nvPr/>
        </p:nvPicPr>
        <p:blipFill rotWithShape="1">
          <a:blip r:embed="rId5">
            <a:alphaModFix/>
          </a:blip>
          <a:srcRect b="0" l="0" r="0" t="0"/>
          <a:stretch/>
        </p:blipFill>
        <p:spPr>
          <a:xfrm>
            <a:off x="3907328" y="857250"/>
            <a:ext cx="4572000" cy="342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3"/>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Can They Be Saved?</a:t>
            </a:r>
            <a:endParaRPr/>
          </a:p>
        </p:txBody>
      </p:sp>
      <p:sp>
        <p:nvSpPr>
          <p:cNvPr id="81" name="Google Shape;81;p3"/>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t/>
            </a:r>
            <a:endParaRPr/>
          </a:p>
          <a:p>
            <a:pPr indent="0" lvl="0" marL="0" rtl="0" algn="l">
              <a:lnSpc>
                <a:spcPct val="115000"/>
              </a:lnSpc>
              <a:spcBef>
                <a:spcPts val="1600"/>
              </a:spcBef>
              <a:spcAft>
                <a:spcPts val="0"/>
              </a:spcAft>
              <a:buSzPts val="1800"/>
              <a:buNone/>
            </a:pPr>
            <a:r>
              <a:rPr lang="en"/>
              <a:t>How long do Bob and Mr. Fishoeder have before it’s too late?</a:t>
            </a:r>
            <a:endParaRPr/>
          </a:p>
          <a:p>
            <a:pPr indent="0" lvl="0" marL="0" rtl="0" algn="l">
              <a:lnSpc>
                <a:spcPct val="115000"/>
              </a:lnSpc>
              <a:spcBef>
                <a:spcPts val="1600"/>
              </a:spcBef>
              <a:spcAft>
                <a:spcPts val="0"/>
              </a:spcAft>
              <a:buSzPts val="1800"/>
              <a:buNone/>
            </a:pPr>
            <a:r>
              <a:t/>
            </a:r>
            <a:endParaRPr/>
          </a:p>
          <a:p>
            <a:pPr indent="0" lvl="0" marL="0" rtl="0" algn="l">
              <a:lnSpc>
                <a:spcPct val="115000"/>
              </a:lnSpc>
              <a:spcBef>
                <a:spcPts val="1600"/>
              </a:spcBef>
              <a:spcAft>
                <a:spcPts val="0"/>
              </a:spcAft>
              <a:buSzPts val="1800"/>
              <a:buNone/>
            </a:pPr>
            <a:r>
              <a:rPr lang="en"/>
              <a:t>What do we need to know in order to answer this question?</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4"/>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6000"/>
              <a:buNone/>
            </a:pPr>
            <a:r>
              <a:rPr lang="en" sz="4800"/>
              <a:t>Consult the tide chart to estimate how long Bob and Mr. Fishoeder have left.</a:t>
            </a:r>
            <a:endParaRPr sz="4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 Chart of the Tides (height in meters)</a:t>
            </a:r>
            <a:endParaRPr/>
          </a:p>
        </p:txBody>
      </p:sp>
      <p:pic>
        <p:nvPicPr>
          <p:cNvPr id="92" name="Google Shape;92;p5"/>
          <p:cNvPicPr preferRelativeResize="0"/>
          <p:nvPr/>
        </p:nvPicPr>
        <p:blipFill rotWithShape="1">
          <a:blip r:embed="rId3">
            <a:alphaModFix/>
          </a:blip>
          <a:srcRect b="0" l="0" r="0" t="0"/>
          <a:stretch/>
        </p:blipFill>
        <p:spPr>
          <a:xfrm>
            <a:off x="163350" y="1899125"/>
            <a:ext cx="8839200" cy="2983934"/>
          </a:xfrm>
          <a:prstGeom prst="rect">
            <a:avLst/>
          </a:prstGeom>
          <a:noFill/>
          <a:ln>
            <a:noFill/>
          </a:ln>
        </p:spPr>
      </p:pic>
      <p:sp>
        <p:nvSpPr>
          <p:cNvPr id="93" name="Google Shape;93;p5"/>
          <p:cNvSpPr txBox="1"/>
          <p:nvPr/>
        </p:nvSpPr>
        <p:spPr>
          <a:xfrm>
            <a:off x="2556925" y="1978850"/>
            <a:ext cx="1497000" cy="170400"/>
          </a:xfrm>
          <a:prstGeom prst="rect">
            <a:avLst/>
          </a:prstGeom>
          <a:solidFill>
            <a:srgbClr val="F3F3F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lt2"/>
              </a:solidFill>
              <a:latin typeface="Roboto"/>
              <a:ea typeface="Roboto"/>
              <a:cs typeface="Roboto"/>
              <a:sym typeface="Roboto"/>
            </a:endParaRPr>
          </a:p>
        </p:txBody>
      </p:sp>
      <p:sp>
        <p:nvSpPr>
          <p:cNvPr id="94" name="Google Shape;94;p5"/>
          <p:cNvSpPr txBox="1"/>
          <p:nvPr/>
        </p:nvSpPr>
        <p:spPr>
          <a:xfrm>
            <a:off x="4053925" y="1941775"/>
            <a:ext cx="1497000" cy="2373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lt2"/>
              </a:solidFill>
              <a:latin typeface="Roboto"/>
              <a:ea typeface="Roboto"/>
              <a:cs typeface="Roboto"/>
              <a:sym typeface="Roboto"/>
            </a:endParaRPr>
          </a:p>
        </p:txBody>
      </p:sp>
      <p:sp>
        <p:nvSpPr>
          <p:cNvPr id="95" name="Google Shape;95;p5"/>
          <p:cNvSpPr txBox="1"/>
          <p:nvPr/>
        </p:nvSpPr>
        <p:spPr>
          <a:xfrm>
            <a:off x="5550925" y="1975225"/>
            <a:ext cx="1319400" cy="237300"/>
          </a:xfrm>
          <a:prstGeom prst="rect">
            <a:avLst/>
          </a:prstGeom>
          <a:solidFill>
            <a:srgbClr val="F3F3F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lt2"/>
              </a:solidFill>
              <a:latin typeface="Roboto"/>
              <a:ea typeface="Roboto"/>
              <a:cs typeface="Roboto"/>
              <a:sym typeface="Roboto"/>
            </a:endParaRPr>
          </a:p>
        </p:txBody>
      </p:sp>
      <p:sp>
        <p:nvSpPr>
          <p:cNvPr id="96" name="Google Shape;96;p5"/>
          <p:cNvSpPr txBox="1"/>
          <p:nvPr/>
        </p:nvSpPr>
        <p:spPr>
          <a:xfrm>
            <a:off x="2486050" y="1847250"/>
            <a:ext cx="2813100" cy="20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latin typeface="Lexend"/>
                <a:ea typeface="Lexend"/>
                <a:cs typeface="Lexend"/>
                <a:sym typeface="Lexend"/>
              </a:rPr>
              <a:t>Seymour’s Bay, New Jersey</a:t>
            </a:r>
            <a:endParaRPr sz="1500">
              <a:latin typeface="Lexend"/>
              <a:ea typeface="Lexend"/>
              <a:cs typeface="Lexend"/>
              <a:sym typeface="Lexe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8"/>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Ideal Situation</a:t>
            </a:r>
            <a:endParaRPr/>
          </a:p>
        </p:txBody>
      </p:sp>
      <p:sp>
        <p:nvSpPr>
          <p:cNvPr id="102" name="Google Shape;102;p8"/>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a:t>Suppose the high and low tides occur at twelve hour intervals.</a:t>
            </a:r>
            <a:endParaRPr/>
          </a:p>
          <a:p>
            <a:pPr indent="0" lvl="0" marL="0" rtl="0" algn="l">
              <a:lnSpc>
                <a:spcPct val="115000"/>
              </a:lnSpc>
              <a:spcBef>
                <a:spcPts val="1600"/>
              </a:spcBef>
              <a:spcAft>
                <a:spcPts val="0"/>
              </a:spcAft>
              <a:buSzPts val="1800"/>
              <a:buNone/>
            </a:pPr>
            <a:r>
              <a:rPr lang="en"/>
              <a:t>Suppose also that the high tide is always 5.5m, or about 18ft.</a:t>
            </a:r>
            <a:endParaRPr/>
          </a:p>
          <a:p>
            <a:pPr indent="0" lvl="0" marL="0" rtl="0" algn="l">
              <a:lnSpc>
                <a:spcPct val="115000"/>
              </a:lnSpc>
              <a:spcBef>
                <a:spcPts val="1600"/>
              </a:spcBef>
              <a:spcAft>
                <a:spcPts val="0"/>
              </a:spcAft>
              <a:buSzPts val="1800"/>
              <a:buNone/>
            </a:pPr>
            <a:r>
              <a:rPr lang="en"/>
              <a:t>Write a function that predicts the high tide given the time.</a:t>
            </a:r>
            <a:endParaRPr/>
          </a:p>
          <a:p>
            <a:pPr indent="0" lvl="0" marL="0" rtl="0" algn="l">
              <a:lnSpc>
                <a:spcPct val="115000"/>
              </a:lnSpc>
              <a:spcBef>
                <a:spcPts val="1600"/>
              </a:spcBef>
              <a:spcAft>
                <a:spcPts val="0"/>
              </a:spcAft>
              <a:buSzPts val="1800"/>
              <a:buNone/>
            </a:pPr>
            <a:r>
              <a:rPr lang="en"/>
              <a:t> </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Saving the Day</a:t>
            </a:r>
            <a:endParaRPr/>
          </a:p>
        </p:txBody>
      </p:sp>
      <p:sp>
        <p:nvSpPr>
          <p:cNvPr id="108" name="Google Shape;108;p7"/>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a:t>Suppose Felix tied Bob and Mr. Fishoeder up at 11 AM on June 11th.</a:t>
            </a:r>
            <a:endParaRPr/>
          </a:p>
          <a:p>
            <a:pPr indent="0" lvl="0" marL="0" rtl="0" algn="l">
              <a:lnSpc>
                <a:spcPct val="115000"/>
              </a:lnSpc>
              <a:spcBef>
                <a:spcPts val="1600"/>
              </a:spcBef>
              <a:spcAft>
                <a:spcPts val="0"/>
              </a:spcAft>
              <a:buSzPts val="1800"/>
              <a:buNone/>
            </a:pPr>
            <a:r>
              <a:rPr lang="en"/>
              <a:t>In order to make the rescue exciting, the camera will check back with them periodically as the water is rising.</a:t>
            </a:r>
            <a:endParaRPr/>
          </a:p>
          <a:p>
            <a:pPr indent="0" lvl="0" marL="0" rtl="0" algn="l">
              <a:lnSpc>
                <a:spcPct val="115000"/>
              </a:lnSpc>
              <a:spcBef>
                <a:spcPts val="1600"/>
              </a:spcBef>
              <a:spcAft>
                <a:spcPts val="0"/>
              </a:spcAft>
              <a:buSzPts val="1800"/>
              <a:buNone/>
            </a:pPr>
            <a:r>
              <a:rPr lang="en"/>
              <a:t>When will the water be near their feet?</a:t>
            </a:r>
            <a:endParaRPr/>
          </a:p>
          <a:p>
            <a:pPr indent="0" lvl="0" marL="0" rtl="0" algn="l">
              <a:lnSpc>
                <a:spcPct val="115000"/>
              </a:lnSpc>
              <a:spcBef>
                <a:spcPts val="1600"/>
              </a:spcBef>
              <a:spcAft>
                <a:spcPts val="0"/>
              </a:spcAft>
              <a:buSzPts val="1800"/>
              <a:buNone/>
            </a:pPr>
            <a:r>
              <a:rPr lang="en"/>
              <a:t> </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9"/>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Saving the Day</a:t>
            </a:r>
            <a:endParaRPr/>
          </a:p>
        </p:txBody>
      </p:sp>
      <p:sp>
        <p:nvSpPr>
          <p:cNvPr id="114" name="Google Shape;114;p9"/>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a:t>The next time we see Bob and Mr. Fishoeder, the water is up to their waists. </a:t>
            </a:r>
            <a:endParaRPr/>
          </a:p>
          <a:p>
            <a:pPr indent="0" lvl="0" marL="0" rtl="0" algn="l">
              <a:lnSpc>
                <a:spcPct val="115000"/>
              </a:lnSpc>
              <a:spcBef>
                <a:spcPts val="1600"/>
              </a:spcBef>
              <a:spcAft>
                <a:spcPts val="0"/>
              </a:spcAft>
              <a:buSzPts val="1800"/>
              <a:buNone/>
            </a:pPr>
            <a:r>
              <a:rPr lang="en"/>
              <a:t>When is that?</a:t>
            </a:r>
            <a:endParaRPr/>
          </a:p>
          <a:p>
            <a:pPr indent="0" lvl="0" marL="0" rtl="0" algn="l">
              <a:lnSpc>
                <a:spcPct val="115000"/>
              </a:lnSpc>
              <a:spcBef>
                <a:spcPts val="1600"/>
              </a:spcBef>
              <a:spcAft>
                <a:spcPts val="0"/>
              </a:spcAft>
              <a:buSzPts val="1800"/>
              <a:buNone/>
            </a:pPr>
            <a:r>
              <a:rPr lang="en"/>
              <a:t> </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Saving the Day</a:t>
            </a:r>
            <a:endParaRPr/>
          </a:p>
        </p:txBody>
      </p:sp>
      <p:sp>
        <p:nvSpPr>
          <p:cNvPr id="120" name="Google Shape;120;p1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a:t>In order to rescue the pair tied to the pier, the rest of the gang will need to get there BEFORE the water reached high tide.</a:t>
            </a:r>
            <a:endParaRPr/>
          </a:p>
          <a:p>
            <a:pPr indent="0" lvl="0" marL="0" rtl="0" algn="l">
              <a:lnSpc>
                <a:spcPct val="115000"/>
              </a:lnSpc>
              <a:spcBef>
                <a:spcPts val="1600"/>
              </a:spcBef>
              <a:spcAft>
                <a:spcPts val="0"/>
              </a:spcAft>
              <a:buSzPts val="1800"/>
              <a:buNone/>
            </a:pPr>
            <a:r>
              <a:rPr lang="en"/>
              <a:t>When will the water be up to Bob and Mr. Fishoeder’s necks?</a:t>
            </a:r>
            <a:endParaRPr/>
          </a:p>
          <a:p>
            <a:pPr indent="0" lvl="0" marL="0" rtl="0" algn="l">
              <a:lnSpc>
                <a:spcPct val="115000"/>
              </a:lnSpc>
              <a:spcBef>
                <a:spcPts val="1600"/>
              </a:spcBef>
              <a:spcAft>
                <a:spcPts val="0"/>
              </a:spcAft>
              <a:buSzPts val="1800"/>
              <a:buNone/>
            </a:pPr>
            <a:r>
              <a:rPr lang="en"/>
              <a:t> </a:t>
            </a:r>
            <a:endParaRPr/>
          </a:p>
          <a:p>
            <a:pPr indent="0" lvl="0" marL="0" rtl="0" algn="l">
              <a:lnSpc>
                <a:spcPct val="115000"/>
              </a:lnSpc>
              <a:spcBef>
                <a:spcPts val="1600"/>
              </a:spcBef>
              <a:spcAft>
                <a:spcPts val="160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Lee Ann Brown</dc:creator>
</cp:coreProperties>
</file>