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68" r:id="rId7"/>
    <p:sldId id="263" r:id="rId8"/>
    <p:sldId id="269" r:id="rId9"/>
    <p:sldId id="270" r:id="rId10"/>
    <p:sldId id="271" r:id="rId11"/>
    <p:sldId id="272" r:id="rId12"/>
    <p:sldId id="264" r:id="rId13"/>
    <p:sldId id="267" r:id="rId14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hWz5crAE4rbm2Hlh4BNznvdijv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EC599E-B622-4417-A756-4A3AD404345F}" v="12" dt="2024-04-23T14:00:01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8" y="8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customschemas.google.com/relationships/presentationmetadata" Target="meta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wn, Lee Ann" userId="da961c95-fe16-4d99-9cd7-c8227ba3e0b7" providerId="ADAL" clId="{74EC599E-B622-4417-A756-4A3AD404345F}"/>
    <pc:docChg chg="custSel modSld">
      <pc:chgData name="Brown, Lee Ann" userId="da961c95-fe16-4d99-9cd7-c8227ba3e0b7" providerId="ADAL" clId="{74EC599E-B622-4417-A756-4A3AD404345F}" dt="2024-04-23T14:01:40.695" v="61" actId="20577"/>
      <pc:docMkLst>
        <pc:docMk/>
      </pc:docMkLst>
      <pc:sldChg chg="modSp mod">
        <pc:chgData name="Brown, Lee Ann" userId="da961c95-fe16-4d99-9cd7-c8227ba3e0b7" providerId="ADAL" clId="{74EC599E-B622-4417-A756-4A3AD404345F}" dt="2024-04-23T13:55:17.702" v="39" actId="313"/>
        <pc:sldMkLst>
          <pc:docMk/>
          <pc:sldMk cId="0" sldId="257"/>
        </pc:sldMkLst>
        <pc:spChg chg="mod">
          <ac:chgData name="Brown, Lee Ann" userId="da961c95-fe16-4d99-9cd7-c8227ba3e0b7" providerId="ADAL" clId="{74EC599E-B622-4417-A756-4A3AD404345F}" dt="2024-04-23T13:53:56.293" v="25" actId="20577"/>
          <ac:spMkLst>
            <pc:docMk/>
            <pc:sldMk cId="0" sldId="257"/>
            <ac:spMk id="73" creationId="{00000000-0000-0000-0000-000000000000}"/>
          </ac:spMkLst>
        </pc:spChg>
        <pc:spChg chg="mod">
          <ac:chgData name="Brown, Lee Ann" userId="da961c95-fe16-4d99-9cd7-c8227ba3e0b7" providerId="ADAL" clId="{74EC599E-B622-4417-A756-4A3AD404345F}" dt="2024-04-23T13:55:17.702" v="39" actId="313"/>
          <ac:spMkLst>
            <pc:docMk/>
            <pc:sldMk cId="0" sldId="257"/>
            <ac:spMk id="74" creationId="{00000000-0000-0000-0000-000000000000}"/>
          </ac:spMkLst>
        </pc:spChg>
      </pc:sldChg>
      <pc:sldChg chg="modSp mod">
        <pc:chgData name="Brown, Lee Ann" userId="da961c95-fe16-4d99-9cd7-c8227ba3e0b7" providerId="ADAL" clId="{74EC599E-B622-4417-A756-4A3AD404345F}" dt="2024-04-23T13:54:44.640" v="32" actId="313"/>
        <pc:sldMkLst>
          <pc:docMk/>
          <pc:sldMk cId="756681466" sldId="263"/>
        </pc:sldMkLst>
        <pc:spChg chg="mod">
          <ac:chgData name="Brown, Lee Ann" userId="da961c95-fe16-4d99-9cd7-c8227ba3e0b7" providerId="ADAL" clId="{74EC599E-B622-4417-A756-4A3AD404345F}" dt="2024-04-23T13:54:44.640" v="32" actId="313"/>
          <ac:spMkLst>
            <pc:docMk/>
            <pc:sldMk cId="756681466" sldId="263"/>
            <ac:spMk id="74" creationId="{00000000-0000-0000-0000-000000000000}"/>
          </ac:spMkLst>
        </pc:spChg>
      </pc:sldChg>
      <pc:sldChg chg="modSp mod">
        <pc:chgData name="Brown, Lee Ann" userId="da961c95-fe16-4d99-9cd7-c8227ba3e0b7" providerId="ADAL" clId="{74EC599E-B622-4417-A756-4A3AD404345F}" dt="2024-04-23T14:01:40.695" v="61" actId="20577"/>
        <pc:sldMkLst>
          <pc:docMk/>
          <pc:sldMk cId="4063631452" sldId="267"/>
        </pc:sldMkLst>
        <pc:spChg chg="mod">
          <ac:chgData name="Brown, Lee Ann" userId="da961c95-fe16-4d99-9cd7-c8227ba3e0b7" providerId="ADAL" clId="{74EC599E-B622-4417-A756-4A3AD404345F}" dt="2024-04-23T14:01:40.695" v="61" actId="20577"/>
          <ac:spMkLst>
            <pc:docMk/>
            <pc:sldMk cId="4063631452" sldId="267"/>
            <ac:spMk id="102" creationId="{00000000-0000-0000-0000-000000000000}"/>
          </ac:spMkLst>
        </pc:spChg>
      </pc:sldChg>
      <pc:sldChg chg="modSp mod">
        <pc:chgData name="Brown, Lee Ann" userId="da961c95-fe16-4d99-9cd7-c8227ba3e0b7" providerId="ADAL" clId="{74EC599E-B622-4417-A756-4A3AD404345F}" dt="2024-04-23T13:56:36.114" v="41" actId="114"/>
        <pc:sldMkLst>
          <pc:docMk/>
          <pc:sldMk cId="3074140487" sldId="268"/>
        </pc:sldMkLst>
        <pc:spChg chg="mod">
          <ac:chgData name="Brown, Lee Ann" userId="da961c95-fe16-4d99-9cd7-c8227ba3e0b7" providerId="ADAL" clId="{74EC599E-B622-4417-A756-4A3AD404345F}" dt="2024-04-23T13:56:36.114" v="41" actId="114"/>
          <ac:spMkLst>
            <pc:docMk/>
            <pc:sldMk cId="3074140487" sldId="268"/>
            <ac:spMk id="73" creationId="{00000000-0000-0000-0000-000000000000}"/>
          </ac:spMkLst>
        </pc:spChg>
        <pc:spChg chg="mod">
          <ac:chgData name="Brown, Lee Ann" userId="da961c95-fe16-4d99-9cd7-c8227ba3e0b7" providerId="ADAL" clId="{74EC599E-B622-4417-A756-4A3AD404345F}" dt="2024-04-23T13:54:04.780" v="31" actId="20577"/>
          <ac:spMkLst>
            <pc:docMk/>
            <pc:sldMk cId="3074140487" sldId="268"/>
            <ac:spMk id="74" creationId="{00000000-0000-0000-0000-000000000000}"/>
          </ac:spMkLst>
        </pc:spChg>
      </pc:sldChg>
      <pc:sldChg chg="modSp mod">
        <pc:chgData name="Brown, Lee Ann" userId="da961c95-fe16-4d99-9cd7-c8227ba3e0b7" providerId="ADAL" clId="{74EC599E-B622-4417-A756-4A3AD404345F}" dt="2024-04-23T13:54:48.329" v="34" actId="313"/>
        <pc:sldMkLst>
          <pc:docMk/>
          <pc:sldMk cId="3491377805" sldId="269"/>
        </pc:sldMkLst>
        <pc:spChg chg="mod">
          <ac:chgData name="Brown, Lee Ann" userId="da961c95-fe16-4d99-9cd7-c8227ba3e0b7" providerId="ADAL" clId="{74EC599E-B622-4417-A756-4A3AD404345F}" dt="2024-04-23T13:54:48.329" v="34" actId="313"/>
          <ac:spMkLst>
            <pc:docMk/>
            <pc:sldMk cId="3491377805" sldId="269"/>
            <ac:spMk id="74" creationId="{00000000-0000-0000-0000-000000000000}"/>
          </ac:spMkLst>
        </pc:spChg>
      </pc:sldChg>
      <pc:sldChg chg="modSp">
        <pc:chgData name="Brown, Lee Ann" userId="da961c95-fe16-4d99-9cd7-c8227ba3e0b7" providerId="ADAL" clId="{74EC599E-B622-4417-A756-4A3AD404345F}" dt="2024-04-23T13:54:51.843" v="35" actId="313"/>
        <pc:sldMkLst>
          <pc:docMk/>
          <pc:sldMk cId="475303000" sldId="270"/>
        </pc:sldMkLst>
        <pc:spChg chg="mod">
          <ac:chgData name="Brown, Lee Ann" userId="da961c95-fe16-4d99-9cd7-c8227ba3e0b7" providerId="ADAL" clId="{74EC599E-B622-4417-A756-4A3AD404345F}" dt="2024-04-23T13:54:51.843" v="35" actId="313"/>
          <ac:spMkLst>
            <pc:docMk/>
            <pc:sldMk cId="475303000" sldId="270"/>
            <ac:spMk id="74" creationId="{00000000-0000-0000-0000-000000000000}"/>
          </ac:spMkLst>
        </pc:spChg>
      </pc:sldChg>
      <pc:sldChg chg="modSp">
        <pc:chgData name="Brown, Lee Ann" userId="da961c95-fe16-4d99-9cd7-c8227ba3e0b7" providerId="ADAL" clId="{74EC599E-B622-4417-A756-4A3AD404345F}" dt="2024-04-23T14:00:01.478" v="46" actId="20577"/>
        <pc:sldMkLst>
          <pc:docMk/>
          <pc:sldMk cId="724809583" sldId="271"/>
        </pc:sldMkLst>
        <pc:spChg chg="mod">
          <ac:chgData name="Brown, Lee Ann" userId="da961c95-fe16-4d99-9cd7-c8227ba3e0b7" providerId="ADAL" clId="{74EC599E-B622-4417-A756-4A3AD404345F}" dt="2024-04-23T14:00:01.478" v="46" actId="20577"/>
          <ac:spMkLst>
            <pc:docMk/>
            <pc:sldMk cId="724809583" sldId="271"/>
            <ac:spMk id="74" creationId="{00000000-0000-0000-0000-000000000000}"/>
          </ac:spMkLst>
        </pc:spChg>
      </pc:sldChg>
      <pc:sldChg chg="modSp">
        <pc:chgData name="Brown, Lee Ann" userId="da961c95-fe16-4d99-9cd7-c8227ba3e0b7" providerId="ADAL" clId="{74EC599E-B622-4417-A756-4A3AD404345F}" dt="2024-04-23T13:59:50.352" v="45" actId="20577"/>
        <pc:sldMkLst>
          <pc:docMk/>
          <pc:sldMk cId="4016131938" sldId="272"/>
        </pc:sldMkLst>
        <pc:spChg chg="mod">
          <ac:chgData name="Brown, Lee Ann" userId="da961c95-fe16-4d99-9cd7-c8227ba3e0b7" providerId="ADAL" clId="{74EC599E-B622-4417-A756-4A3AD404345F}" dt="2024-04-23T13:59:50.352" v="45" actId="20577"/>
          <ac:spMkLst>
            <pc:docMk/>
            <pc:sldMk cId="4016131938" sldId="272"/>
            <ac:spMk id="7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438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7758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6493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8294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0759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6966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7497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827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9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74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9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1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5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5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6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7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8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8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desmos.com/calculator/crbkc57dm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dirty="0"/>
              <a:t>Painter’s Assistant</a:t>
            </a:r>
            <a:endParaRPr dirty="0"/>
          </a:p>
        </p:txBody>
      </p:sp>
      <p:sp>
        <p:nvSpPr>
          <p:cNvPr id="68" name="Google Shape;68;p1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 dirty="0"/>
              <a:t>Modeling </a:t>
            </a:r>
            <a:r>
              <a:rPr lang="en-US" sz="2400" dirty="0" err="1"/>
              <a:t>wi</a:t>
            </a:r>
            <a:r>
              <a:rPr lang="en" sz="2400" dirty="0"/>
              <a:t>th Rational Functions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Think About It</a:t>
            </a:r>
            <a:endParaRPr dirty="0"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Assuming faster assistants charge more money, who should Alvin hire if he needs a job done in 6 hours?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In 8 hours? In 12 hours?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</p:txBody>
      </p:sp>
      <p:sp>
        <p:nvSpPr>
          <p:cNvPr id="2" name="Google Shape;74;p2">
            <a:extLst>
              <a:ext uri="{FF2B5EF4-FFF2-40B4-BE49-F238E27FC236}">
                <a16:creationId xmlns:a16="http://schemas.microsoft.com/office/drawing/2014/main" id="{93AB10E7-A876-081F-8D27-7E054710300C}"/>
              </a:ext>
            </a:extLst>
          </p:cNvPr>
          <p:cNvSpPr txBox="1">
            <a:spLocks/>
          </p:cNvSpPr>
          <p:nvPr/>
        </p:nvSpPr>
        <p:spPr>
          <a:xfrm>
            <a:off x="4572000" y="2907323"/>
            <a:ext cx="4267200" cy="2053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n-US" dirty="0"/>
              <a:t>Assistants for hire:</a:t>
            </a:r>
          </a:p>
          <a:p>
            <a:pPr marL="0" indent="0">
              <a:buFont typeface="Roboto"/>
              <a:buNone/>
            </a:pPr>
            <a:endParaRPr lang="en-US" dirty="0"/>
          </a:p>
          <a:p>
            <a:pPr marL="0" indent="0">
              <a:buFont typeface="Roboto"/>
              <a:buNone/>
            </a:pPr>
            <a:r>
              <a:rPr lang="en-US" dirty="0"/>
              <a:t>Becky:  	60 hours per one-family home</a:t>
            </a:r>
          </a:p>
          <a:p>
            <a:pPr marL="0" indent="0">
              <a:buFont typeface="Roboto"/>
              <a:buNone/>
            </a:pPr>
            <a:r>
              <a:rPr lang="en-US" dirty="0"/>
              <a:t>Carl: 	36 hours per one-family home</a:t>
            </a:r>
          </a:p>
          <a:p>
            <a:pPr marL="0" indent="0">
              <a:buFont typeface="Roboto"/>
              <a:buNone/>
            </a:pPr>
            <a:r>
              <a:rPr lang="en-US" dirty="0"/>
              <a:t>Debra: 	24 hours per one-family home</a:t>
            </a:r>
          </a:p>
          <a:p>
            <a:pPr marL="0" indent="0">
              <a:buFont typeface="Roboto"/>
              <a:buNone/>
            </a:pPr>
            <a:r>
              <a:rPr lang="en-US" dirty="0"/>
              <a:t>Evan: 	12 hours per one-family home</a:t>
            </a:r>
          </a:p>
          <a:p>
            <a:pPr marL="0" indent="0">
              <a:buFont typeface="Roboto"/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6363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Alvin the Painter </a:t>
            </a:r>
            <a:endParaRPr dirty="0"/>
          </a:p>
        </p:txBody>
      </p:sp>
      <p:sp>
        <p:nvSpPr>
          <p:cNvPr id="74" name="Google Shape;74;p2"/>
          <p:cNvSpPr txBox="1">
            <a:spLocks noGrp="1"/>
          </p:cNvSpPr>
          <p:nvPr>
            <p:ph type="body" idx="1"/>
          </p:nvPr>
        </p:nvSpPr>
        <p:spPr>
          <a:xfrm>
            <a:off x="471900" y="1919074"/>
            <a:ext cx="8222100" cy="3041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Alvin</a:t>
            </a:r>
            <a:r>
              <a:rPr lang="en" dirty="0"/>
              <a:t> is a professional painter and contractor.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He guarantees he can paint a typical one-family home (~ 2000 sqft) in any amount of time between 6 – 12 hours.  He charges different rates depending on how fast his customers need/want their homes completed.    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471900" y="407670"/>
            <a:ext cx="8222100" cy="1098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Alvin’s Assistant:  Who should he hire if he needs to finish a typical job in </a:t>
            </a:r>
            <a:r>
              <a:rPr lang="en" i="1" dirty="0"/>
              <a:t>h</a:t>
            </a:r>
            <a:r>
              <a:rPr lang="en" dirty="0"/>
              <a:t> hours?</a:t>
            </a:r>
            <a:endParaRPr dirty="0"/>
          </a:p>
        </p:txBody>
      </p:sp>
      <p:sp>
        <p:nvSpPr>
          <p:cNvPr id="74" name="Google Shape;74;p2"/>
          <p:cNvSpPr txBox="1">
            <a:spLocks noGrp="1"/>
          </p:cNvSpPr>
          <p:nvPr>
            <p:ph type="body" idx="1"/>
          </p:nvPr>
        </p:nvSpPr>
        <p:spPr>
          <a:xfrm>
            <a:off x="471900" y="1919074"/>
            <a:ext cx="3661950" cy="3041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Alvin can paint a typical one-family home in 12 hours. 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To finish on time, he may have to hire an assistant.  But assistants charge different rates depending on how fast they can paint a typical one-family home.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  </a:t>
            </a:r>
            <a:endParaRPr dirty="0"/>
          </a:p>
        </p:txBody>
      </p:sp>
      <p:sp>
        <p:nvSpPr>
          <p:cNvPr id="2" name="Google Shape;74;p2">
            <a:extLst>
              <a:ext uri="{FF2B5EF4-FFF2-40B4-BE49-F238E27FC236}">
                <a16:creationId xmlns:a16="http://schemas.microsoft.com/office/drawing/2014/main" id="{142932A8-76CE-1C0F-15FB-D6DC9F77C74F}"/>
              </a:ext>
            </a:extLst>
          </p:cNvPr>
          <p:cNvSpPr txBox="1">
            <a:spLocks/>
          </p:cNvSpPr>
          <p:nvPr/>
        </p:nvSpPr>
        <p:spPr>
          <a:xfrm>
            <a:off x="4572000" y="1919074"/>
            <a:ext cx="4267200" cy="3041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n-US" dirty="0"/>
              <a:t>Assistants for hire:</a:t>
            </a:r>
          </a:p>
          <a:p>
            <a:pPr marL="0" indent="0">
              <a:buFont typeface="Roboto"/>
              <a:buNone/>
            </a:pPr>
            <a:endParaRPr lang="en-US" dirty="0"/>
          </a:p>
          <a:p>
            <a:pPr marL="0" indent="0">
              <a:buFont typeface="Roboto"/>
              <a:buNone/>
            </a:pPr>
            <a:r>
              <a:rPr lang="en-US" dirty="0"/>
              <a:t>Becky:  	60 hours per one-family home</a:t>
            </a:r>
          </a:p>
          <a:p>
            <a:pPr marL="0" indent="0">
              <a:buFont typeface="Roboto"/>
              <a:buNone/>
            </a:pPr>
            <a:r>
              <a:rPr lang="en-US" dirty="0"/>
              <a:t>Carl: 	36 hours per one-family home</a:t>
            </a:r>
          </a:p>
          <a:p>
            <a:pPr marL="0" indent="0">
              <a:buFont typeface="Roboto"/>
              <a:buNone/>
            </a:pPr>
            <a:r>
              <a:rPr lang="en-US" dirty="0"/>
              <a:t>Debra: 	24 hours per one-family home</a:t>
            </a:r>
          </a:p>
          <a:p>
            <a:pPr marL="0" indent="0">
              <a:buFont typeface="Roboto"/>
              <a:buNone/>
            </a:pPr>
            <a:r>
              <a:rPr lang="en-US" dirty="0"/>
              <a:t>Evan: 	12 hours per one-family home</a:t>
            </a:r>
          </a:p>
          <a:p>
            <a:pPr marL="0" indent="0">
              <a:buFont typeface="Roboto"/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414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Think About It</a:t>
            </a:r>
            <a:endParaRPr dirty="0"/>
          </a:p>
        </p:txBody>
      </p:sp>
      <p:sp>
        <p:nvSpPr>
          <p:cNvPr id="74" name="Google Shape;74;p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What is the rate (houses/hour) of each painter?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What is Alvin’s rate of painting? </a:t>
            </a: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668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Think About It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Google Shape;74;p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71900" y="1919075"/>
                <a:ext cx="8222100" cy="271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en-US" dirty="0"/>
                  <a:t>What is the rate (houses/hour) of each painter?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en-US" dirty="0"/>
                  <a:t>Alvin can paint 1 house in 12 hours. 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en-US" dirty="0"/>
                  <a:t>Alvin’s rate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h𝑜𝑢𝑠𝑒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h𝑜𝑢𝑟𝑠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h𝑜𝑢𝑠𝑒𝑠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h𝑜𝑢𝑟</m:t>
                    </m:r>
                  </m:oMath>
                </a14:m>
                <a:r>
                  <a:rPr lang="en-US" dirty="0"/>
                  <a:t>  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SzPts val="1800"/>
                  <a:buNone/>
                </a:pPr>
                <a:endParaRPr dirty="0"/>
              </a:p>
            </p:txBody>
          </p:sp>
        </mc:Choice>
        <mc:Fallback>
          <p:sp>
            <p:nvSpPr>
              <p:cNvPr id="74" name="Google Shape;74;p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71900" y="1919075"/>
                <a:ext cx="8222100" cy="2710200"/>
              </a:xfrm>
              <a:prstGeom prst="rect">
                <a:avLst/>
              </a:prstGeom>
              <a:blipFill>
                <a:blip r:embed="rId3"/>
                <a:stretch>
                  <a:fillRect l="-5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137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Think About It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Google Shape;74;p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71900" y="1919075"/>
                <a:ext cx="7456710" cy="271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>
                  <a:buNone/>
                </a:pPr>
                <a:r>
                  <a:rPr lang="en-US" dirty="0"/>
                  <a:t>What is the combined rate of Alvin and another painter whose rate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the number of hours it takes a painter to paint one house?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SzPts val="1800"/>
                  <a:buNone/>
                </a:pPr>
                <a:endParaRPr dirty="0"/>
              </a:p>
            </p:txBody>
          </p:sp>
        </mc:Choice>
        <mc:Fallback>
          <p:sp>
            <p:nvSpPr>
              <p:cNvPr id="74" name="Google Shape;74;p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71900" y="1919075"/>
                <a:ext cx="7456710" cy="2710200"/>
              </a:xfrm>
              <a:prstGeom prst="rect">
                <a:avLst/>
              </a:prstGeom>
              <a:blipFill>
                <a:blip r:embed="rId3"/>
                <a:stretch>
                  <a:fillRect l="-6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303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Think About It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Google Shape;74;p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71900" y="1919075"/>
                <a:ext cx="7456710" cy="271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en-US" dirty="0"/>
                  <a:t>What is the combined rate of Alvin and another painter whose rate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the number of hours it takes a painter to paint one house?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en-US" dirty="0"/>
                  <a:t>With their combined rate, how much of a home can they paint in 1 hour? In 2 hours?  In 3 hours?...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hours?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SzPts val="1800"/>
                  <a:buNone/>
                </a:pPr>
                <a:endParaRPr dirty="0"/>
              </a:p>
            </p:txBody>
          </p:sp>
        </mc:Choice>
        <mc:Fallback>
          <p:sp>
            <p:nvSpPr>
              <p:cNvPr id="74" name="Google Shape;74;p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71900" y="1919075"/>
                <a:ext cx="7456710" cy="2710200"/>
              </a:xfrm>
              <a:prstGeom prst="rect">
                <a:avLst/>
              </a:prstGeom>
              <a:blipFill>
                <a:blip r:embed="rId3"/>
                <a:stretch>
                  <a:fillRect l="-654" r="-122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480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" dirty="0"/>
              <a:t>Think About It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Google Shape;74;p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71900" y="1919074"/>
                <a:ext cx="7456710" cy="31062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>
                  <a:buNone/>
                </a:pPr>
                <a:r>
                  <a:rPr lang="en-US" dirty="0"/>
                  <a:t>What is the combined rate of Alvin and another painter whose rate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the number of hours it takes a pointer to paint one house?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en-US" dirty="0"/>
                  <a:t>With their combined rate, how much of a home can they paint in 1 hour? In 2 hours?  In 3 hours?...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hours?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en-US" dirty="0"/>
                  <a:t>How long would it take them to paint 1 entire home?  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SzPts val="1800"/>
                  <a:buNone/>
                </a:pPr>
                <a:r>
                  <a:rPr lang="en-US" dirty="0"/>
                  <a:t>Write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in terms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(i.e.  Write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).</a:t>
                </a:r>
              </a:p>
              <a:p>
                <a:pPr marL="0" lvl="0" indent="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SzPts val="1800"/>
                  <a:buNone/>
                </a:pPr>
                <a:endParaRPr lang="en-US" dirty="0"/>
              </a:p>
              <a:p>
                <a:pPr marL="0" lvl="0" indent="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SzPts val="1800"/>
                  <a:buNone/>
                </a:pPr>
                <a:endParaRPr dirty="0"/>
              </a:p>
            </p:txBody>
          </p:sp>
        </mc:Choice>
        <mc:Fallback>
          <p:sp>
            <p:nvSpPr>
              <p:cNvPr id="74" name="Google Shape;74;p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71900" y="1919074"/>
                <a:ext cx="7456710" cy="3106217"/>
              </a:xfrm>
              <a:prstGeom prst="rect">
                <a:avLst/>
              </a:prstGeom>
              <a:blipFill>
                <a:blip r:embed="rId3"/>
                <a:stretch>
                  <a:fillRect l="-654" r="-1225" b="-86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13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"/>
          <p:cNvSpPr/>
          <p:nvPr/>
        </p:nvSpPr>
        <p:spPr>
          <a:xfrm>
            <a:off x="3560275" y="424474"/>
            <a:ext cx="5202300" cy="433802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dirty="0"/>
              <a:t>Plot your function </a:t>
            </a:r>
            <a:endParaRPr dirty="0"/>
          </a:p>
        </p:txBody>
      </p:sp>
      <p:sp>
        <p:nvSpPr>
          <p:cNvPr id="81" name="Google Shape;81;p3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dirty="0"/>
              <a:t>Experiment with the linked Desmos construction.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0BDBBF-5E94-B716-C662-63389B53A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3283" y="579120"/>
            <a:ext cx="4436284" cy="34442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DBFD5C-059A-F959-1ED1-78EA381C45A3}"/>
              </a:ext>
            </a:extLst>
          </p:cNvPr>
          <p:cNvSpPr txBox="1"/>
          <p:nvPr/>
        </p:nvSpPr>
        <p:spPr>
          <a:xfrm>
            <a:off x="3943283" y="4256603"/>
            <a:ext cx="4436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4"/>
              </a:rPr>
              <a:t>https://www.desmos.com/calculator/crbkc57dmu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38513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52A3728D3D374089E2B8A5CAF630A8" ma:contentTypeVersion="13" ma:contentTypeDescription="Create a new document." ma:contentTypeScope="" ma:versionID="0de3b3e6fa44eade4fdf00ccc6070abd">
  <xsd:schema xmlns:xsd="http://www.w3.org/2001/XMLSchema" xmlns:xs="http://www.w3.org/2001/XMLSchema" xmlns:p="http://schemas.microsoft.com/office/2006/metadata/properties" xmlns:ns3="47c05de4-3f2e-4144-a452-7d9e9ad8b795" xmlns:ns4="e339de32-936f-4ebe-a55d-ccc8c8eddda7" targetNamespace="http://schemas.microsoft.com/office/2006/metadata/properties" ma:root="true" ma:fieldsID="2faa4d87a80f8a953fe020e89e981ee5" ns3:_="" ns4:_="">
    <xsd:import namespace="47c05de4-3f2e-4144-a452-7d9e9ad8b795"/>
    <xsd:import namespace="e339de32-936f-4ebe-a55d-ccc8c8eddd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c05de4-3f2e-4144-a452-7d9e9ad8b7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39de32-936f-4ebe-a55d-ccc8c8eddd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39406B-D181-424D-8DD6-A503CED5FC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c05de4-3f2e-4144-a452-7d9e9ad8b795"/>
    <ds:schemaRef ds:uri="e339de32-936f-4ebe-a55d-ccc8c8eddd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D8BB68-08A5-4110-955D-64A0AFDD67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CB0106-2E0D-4FA2-A85A-17883DF13A21}">
  <ds:schemaRefs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47c05de4-3f2e-4144-a452-7d9e9ad8b795"/>
    <ds:schemaRef ds:uri="e339de32-936f-4ebe-a55d-ccc8c8eddda7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502</Words>
  <Application>Microsoft Office PowerPoint</Application>
  <PresentationFormat>On-screen Show (16:9)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Roboto</vt:lpstr>
      <vt:lpstr>Cambria Math</vt:lpstr>
      <vt:lpstr>Arial</vt:lpstr>
      <vt:lpstr>Material</vt:lpstr>
      <vt:lpstr>Painter’s Assistant</vt:lpstr>
      <vt:lpstr>Alvin the Painter </vt:lpstr>
      <vt:lpstr>Alvin’s Assistant:  Who should he hire if he needs to finish a typical job in h hours?</vt:lpstr>
      <vt:lpstr>Think About It</vt:lpstr>
      <vt:lpstr>Think About It</vt:lpstr>
      <vt:lpstr>Think About It</vt:lpstr>
      <vt:lpstr>Think About It</vt:lpstr>
      <vt:lpstr>Think About It</vt:lpstr>
      <vt:lpstr>Plot your function </vt:lpstr>
      <vt:lpstr>Think About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Painter’s Apprentice</dc:title>
  <dc:creator>Quan Tran</dc:creator>
  <cp:lastModifiedBy>Brown, Lee Ann</cp:lastModifiedBy>
  <cp:revision>4</cp:revision>
  <dcterms:modified xsi:type="dcterms:W3CDTF">2024-04-23T14:01:50Z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0x0101009752A3728D3D374089E2B8A5CAF630A8</vt:lpwstr>
  </property>
</Properties>
</file>