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g3QOdHkfm1ugMW9BdAQV6kIBz+D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90"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6d024f6130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g26d024f6130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6d024f6130_0_1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26d024f6130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6d024f613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g26d024f6130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8" name="Google Shape;178;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22"/>
        <p:cNvGrpSpPr/>
        <p:nvPr/>
      </p:nvGrpSpPr>
      <p:grpSpPr>
        <a:xfrm>
          <a:off x="0" y="0"/>
          <a:ext cx="0" cy="0"/>
          <a:chOff x="0" y="0"/>
          <a:chExt cx="0" cy="0"/>
        </a:xfrm>
      </p:grpSpPr>
      <p:grpSp>
        <p:nvGrpSpPr>
          <p:cNvPr id="23" name="Google Shape;23;p10"/>
          <p:cNvGrpSpPr/>
          <p:nvPr/>
        </p:nvGrpSpPr>
        <p:grpSpPr>
          <a:xfrm>
            <a:off x="0" y="-8467"/>
            <a:ext cx="12192000" cy="6866467"/>
            <a:chOff x="0" y="-8467"/>
            <a:chExt cx="12192000" cy="6866467"/>
          </a:xfrm>
        </p:grpSpPr>
        <p:cxnSp>
          <p:nvCxnSpPr>
            <p:cNvPr id="24" name="Google Shape;24;p10"/>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10"/>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10"/>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10"/>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0"/>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0"/>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10"/>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10"/>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10"/>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0"/>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10"/>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0"/>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6" name="Google Shape;36;p1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9"/>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3" name="Google Shape;93;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0"/>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9" name="Google Shape;99;p20"/>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03" name="Google Shape;103;p20"/>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
        <p:nvSpPr>
          <p:cNvPr id="104" name="Google Shape;104;p20"/>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sz="1800" b="0" i="0" u="none" strike="noStrike" cap="non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5"/>
        <p:cNvGrpSpPr/>
        <p:nvPr/>
      </p:nvGrpSpPr>
      <p:grpSpPr>
        <a:xfrm>
          <a:off x="0" y="0"/>
          <a:ext cx="0" cy="0"/>
          <a:chOff x="0" y="0"/>
          <a:chExt cx="0" cy="0"/>
        </a:xfrm>
      </p:grpSpPr>
      <p:sp>
        <p:nvSpPr>
          <p:cNvPr id="106" name="Google Shape;106;p21"/>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21"/>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8" name="Google Shape;108;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2"/>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22"/>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8" name="Google Shape;118;p22"/>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
        <p:nvSpPr>
          <p:cNvPr id="119" name="Google Shape;119;p22"/>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20"/>
        <p:cNvGrpSpPr/>
        <p:nvPr/>
      </p:nvGrpSpPr>
      <p:grpSpPr>
        <a:xfrm>
          <a:off x="0" y="0"/>
          <a:ext cx="0" cy="0"/>
          <a:chOff x="0" y="0"/>
          <a:chExt cx="0" cy="0"/>
        </a:xfrm>
      </p:grpSpPr>
      <p:sp>
        <p:nvSpPr>
          <p:cNvPr id="121" name="Google Shape;121;p23"/>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23"/>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3" name="Google Shape;123;p23"/>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4" name="Google Shape;124;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7"/>
        <p:cNvGrpSpPr/>
        <p:nvPr/>
      </p:nvGrpSpPr>
      <p:grpSpPr>
        <a:xfrm>
          <a:off x="0" y="0"/>
          <a:ext cx="0" cy="0"/>
          <a:chOff x="0" y="0"/>
          <a:chExt cx="0" cy="0"/>
        </a:xfrm>
      </p:grpSpPr>
      <p:sp>
        <p:nvSpPr>
          <p:cNvPr id="128" name="Google Shape;128;p2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24"/>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3"/>
        <p:cNvGrpSpPr/>
        <p:nvPr/>
      </p:nvGrpSpPr>
      <p:grpSpPr>
        <a:xfrm>
          <a:off x="0" y="0"/>
          <a:ext cx="0" cy="0"/>
          <a:chOff x="0" y="0"/>
          <a:chExt cx="0" cy="0"/>
        </a:xfrm>
      </p:grpSpPr>
      <p:sp>
        <p:nvSpPr>
          <p:cNvPr id="134" name="Google Shape;134;p25"/>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25"/>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6" name="Google Shape;136;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9"/>
        <p:cNvGrpSpPr/>
        <p:nvPr/>
      </p:nvGrpSpPr>
      <p:grpSpPr>
        <a:xfrm>
          <a:off x="0" y="0"/>
          <a:ext cx="0" cy="0"/>
          <a:chOff x="0" y="0"/>
          <a:chExt cx="0" cy="0"/>
        </a:xfrm>
      </p:grpSpPr>
      <p:sp>
        <p:nvSpPr>
          <p:cNvPr id="40" name="Google Shape;40;p1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2" name="Google Shape;42;p1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5"/>
        <p:cNvGrpSpPr/>
        <p:nvPr/>
      </p:nvGrpSpPr>
      <p:grpSpPr>
        <a:xfrm>
          <a:off x="0" y="0"/>
          <a:ext cx="0" cy="0"/>
          <a:chOff x="0" y="0"/>
          <a:chExt cx="0" cy="0"/>
        </a:xfrm>
      </p:grpSpPr>
      <p:sp>
        <p:nvSpPr>
          <p:cNvPr id="46" name="Google Shape;46;p12"/>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2"/>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48" name="Google Shape;48;p1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1"/>
        <p:cNvGrpSpPr/>
        <p:nvPr/>
      </p:nvGrpSpPr>
      <p:grpSpPr>
        <a:xfrm>
          <a:off x="0" y="0"/>
          <a:ext cx="0" cy="0"/>
          <a:chOff x="0" y="0"/>
          <a:chExt cx="0" cy="0"/>
        </a:xfrm>
      </p:grpSpPr>
      <p:sp>
        <p:nvSpPr>
          <p:cNvPr id="52" name="Google Shape;52;p1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3"/>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4" name="Google Shape;54;p13"/>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5" name="Google Shape;55;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14"/>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14"/>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14"/>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2"/>
        <p:cNvGrpSpPr/>
        <p:nvPr/>
      </p:nvGrpSpPr>
      <p:grpSpPr>
        <a:xfrm>
          <a:off x="0" y="0"/>
          <a:ext cx="0" cy="0"/>
          <a:chOff x="0" y="0"/>
          <a:chExt cx="0" cy="0"/>
        </a:xfrm>
      </p:grpSpPr>
      <p:sp>
        <p:nvSpPr>
          <p:cNvPr id="73" name="Google Shape;73;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7"/>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9" name="Google Shape;79;p17"/>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0" name="Google Shape;80;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8"/>
          <p:cNvSpPr>
            <a:spLocks noGrp="1"/>
          </p:cNvSpPr>
          <p:nvPr>
            <p:ph type="pic" idx="2"/>
          </p:nvPr>
        </p:nvSpPr>
        <p:spPr>
          <a:xfrm>
            <a:off x="677334" y="609600"/>
            <a:ext cx="8596668" cy="3845718"/>
          </a:xfrm>
          <a:prstGeom prst="rect">
            <a:avLst/>
          </a:prstGeom>
          <a:noFill/>
          <a:ln>
            <a:noFill/>
          </a:ln>
        </p:spPr>
      </p:sp>
      <p:sp>
        <p:nvSpPr>
          <p:cNvPr id="86" name="Google Shape;86;p18"/>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7" name="Google Shape;87;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9"/>
          <p:cNvGrpSpPr/>
          <p:nvPr/>
        </p:nvGrpSpPr>
        <p:grpSpPr>
          <a:xfrm>
            <a:off x="0" y="-8467"/>
            <a:ext cx="12192000" cy="6866467"/>
            <a:chOff x="0" y="-8467"/>
            <a:chExt cx="12192000" cy="6866467"/>
          </a:xfrm>
        </p:grpSpPr>
        <p:cxnSp>
          <p:nvCxnSpPr>
            <p:cNvPr id="7" name="Google Shape;7;p9"/>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9"/>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9"/>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9"/>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9"/>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9"/>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9"/>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9"/>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9"/>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9"/>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9"/>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accent1"/>
              </a:buClr>
              <a:buSzPts val="7200"/>
              <a:buFont typeface="Trebuchet MS"/>
              <a:buNone/>
            </a:pPr>
            <a:r>
              <a:rPr lang="en-US" sz="7200"/>
              <a:t>Candle Conundrum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Context of the problem</a:t>
            </a:r>
            <a:endParaRPr/>
          </a:p>
        </p:txBody>
      </p:sp>
      <p:sp>
        <p:nvSpPr>
          <p:cNvPr id="149" name="Google Shape;149;p3"/>
          <p:cNvSpPr txBox="1">
            <a:spLocks noGrp="1"/>
          </p:cNvSpPr>
          <p:nvPr>
            <p:ph type="body" idx="1"/>
          </p:nvPr>
        </p:nvSpPr>
        <p:spPr>
          <a:xfrm>
            <a:off x="677329" y="2160600"/>
            <a:ext cx="4781400" cy="3880800"/>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en-US"/>
              <a:t>One day, while visiting her grandmother’s house, Katherine saw a candle burning. It was already quite small. She measured the candle at 4:00pm and it was only 3 ½  inches long.</a:t>
            </a:r>
            <a:endParaRPr/>
          </a:p>
          <a:p>
            <a:pPr marL="0" lvl="0" indent="0" algn="l" rtl="0">
              <a:spcBef>
                <a:spcPts val="1000"/>
              </a:spcBef>
              <a:spcAft>
                <a:spcPts val="0"/>
              </a:spcAft>
              <a:buNone/>
            </a:pPr>
            <a:endParaRPr/>
          </a:p>
          <a:p>
            <a:pPr marL="342900" lvl="0" indent="-342900" algn="l" rtl="0">
              <a:spcBef>
                <a:spcPts val="1000"/>
              </a:spcBef>
              <a:spcAft>
                <a:spcPts val="0"/>
              </a:spcAft>
              <a:buSzPts val="1440"/>
              <a:buChar char="►"/>
            </a:pPr>
            <a:r>
              <a:rPr lang="en-US"/>
              <a:t>An hour later she measured it again and it was only 1 ¼ inches long.</a:t>
            </a:r>
            <a:endParaRPr/>
          </a:p>
          <a:p>
            <a:pPr marL="342900" lvl="0" indent="-251459" algn="l" rtl="0">
              <a:spcBef>
                <a:spcPts val="1000"/>
              </a:spcBef>
              <a:spcAft>
                <a:spcPts val="0"/>
              </a:spcAft>
              <a:buSzPts val="1440"/>
              <a:buNone/>
            </a:pPr>
            <a:endParaRPr/>
          </a:p>
        </p:txBody>
      </p:sp>
      <p:pic>
        <p:nvPicPr>
          <p:cNvPr id="150" name="Google Shape;150;p3"/>
          <p:cNvPicPr preferRelativeResize="0"/>
          <p:nvPr/>
        </p:nvPicPr>
        <p:blipFill rotWithShape="1">
          <a:blip r:embed="rId3">
            <a:alphaModFix/>
          </a:blip>
          <a:srcRect/>
          <a:stretch/>
        </p:blipFill>
        <p:spPr>
          <a:xfrm>
            <a:off x="5685354" y="122101"/>
            <a:ext cx="2783626" cy="3602524"/>
          </a:xfrm>
          <a:prstGeom prst="rect">
            <a:avLst/>
          </a:prstGeom>
          <a:noFill/>
          <a:ln>
            <a:noFill/>
          </a:ln>
        </p:spPr>
      </p:pic>
      <p:pic>
        <p:nvPicPr>
          <p:cNvPr id="151" name="Google Shape;151;p3"/>
          <p:cNvPicPr preferRelativeResize="0"/>
          <p:nvPr/>
        </p:nvPicPr>
        <p:blipFill rotWithShape="1">
          <a:blip r:embed="rId4">
            <a:alphaModFix/>
          </a:blip>
          <a:srcRect/>
          <a:stretch/>
        </p:blipFill>
        <p:spPr>
          <a:xfrm>
            <a:off x="8808875" y="2871225"/>
            <a:ext cx="2985699" cy="360252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Questions</a:t>
            </a:r>
            <a:endParaRPr/>
          </a:p>
        </p:txBody>
      </p:sp>
      <p:sp>
        <p:nvSpPr>
          <p:cNvPr id="157" name="Google Shape;157;p5"/>
          <p:cNvSpPr txBox="1">
            <a:spLocks noGrp="1"/>
          </p:cNvSpPr>
          <p:nvPr>
            <p:ph type="body" idx="1"/>
          </p:nvPr>
        </p:nvSpPr>
        <p:spPr>
          <a:xfrm>
            <a:off x="677325" y="1930399"/>
            <a:ext cx="8596800" cy="41109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a:p>
            <a:pPr marL="342900" lvl="0" indent="-429260" algn="l" rtl="0">
              <a:spcBef>
                <a:spcPts val="0"/>
              </a:spcBef>
              <a:spcAft>
                <a:spcPts val="0"/>
              </a:spcAft>
              <a:buSzPts val="2800"/>
              <a:buChar char="►"/>
            </a:pPr>
            <a:r>
              <a:rPr lang="en-US" sz="2800"/>
              <a:t>Katherine wondered how much time (in minutes) is left before the candle burns out. In your groups, come up with your best estimate for when the candle will burn out. </a:t>
            </a:r>
            <a:endParaRPr sz="2800"/>
          </a:p>
          <a:p>
            <a:pPr marL="0" lvl="0" indent="0" algn="l" rtl="0">
              <a:spcBef>
                <a:spcPts val="1000"/>
              </a:spcBef>
              <a:spcAft>
                <a:spcPts val="0"/>
              </a:spcAft>
              <a:buNone/>
            </a:pPr>
            <a:endParaRPr/>
          </a:p>
          <a:p>
            <a:pPr marL="342900" lvl="0" indent="-251459" algn="l" rtl="0">
              <a:spcBef>
                <a:spcPts val="1000"/>
              </a:spcBef>
              <a:spcAft>
                <a:spcPts val="0"/>
              </a:spcAft>
              <a:buSzPts val="144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26d024f6130_0_5"/>
          <p:cNvSpPr txBox="1">
            <a:spLocks noGrp="1"/>
          </p:cNvSpPr>
          <p:nvPr>
            <p:ph type="title"/>
          </p:nvPr>
        </p:nvSpPr>
        <p:spPr>
          <a:xfrm>
            <a:off x="677334" y="609600"/>
            <a:ext cx="8596800" cy="13209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Graph</a:t>
            </a:r>
            <a:endParaRPr/>
          </a:p>
        </p:txBody>
      </p:sp>
      <p:sp>
        <p:nvSpPr>
          <p:cNvPr id="163" name="Google Shape;163;g26d024f6130_0_5"/>
          <p:cNvSpPr txBox="1">
            <a:spLocks noGrp="1"/>
          </p:cNvSpPr>
          <p:nvPr>
            <p:ph type="body" idx="1"/>
          </p:nvPr>
        </p:nvSpPr>
        <p:spPr>
          <a:xfrm>
            <a:off x="677325" y="1930399"/>
            <a:ext cx="8596800" cy="41109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a:p>
            <a:pPr marL="342900" lvl="0" indent="-429260" algn="l" rtl="0">
              <a:spcBef>
                <a:spcPts val="0"/>
              </a:spcBef>
              <a:spcAft>
                <a:spcPts val="0"/>
              </a:spcAft>
              <a:buSzPts val="2800"/>
              <a:buChar char="►"/>
            </a:pPr>
            <a:r>
              <a:rPr lang="en-US" sz="2800"/>
              <a:t>In your group, sketch a graph of the given data. </a:t>
            </a:r>
            <a:endParaRPr sz="2800"/>
          </a:p>
          <a:p>
            <a:pPr marL="0" lvl="0" indent="0" algn="l" rtl="0">
              <a:spcBef>
                <a:spcPts val="1000"/>
              </a:spcBef>
              <a:spcAft>
                <a:spcPts val="0"/>
              </a:spcAft>
              <a:buNone/>
            </a:pPr>
            <a:endParaRPr/>
          </a:p>
          <a:p>
            <a:pPr marL="342900" lvl="0" indent="-251459" algn="l" rtl="0">
              <a:spcBef>
                <a:spcPts val="1000"/>
              </a:spcBef>
              <a:spcAft>
                <a:spcPts val="0"/>
              </a:spcAft>
              <a:buSzPts val="144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g26d024f6130_0_10"/>
          <p:cNvSpPr txBox="1">
            <a:spLocks noGrp="1"/>
          </p:cNvSpPr>
          <p:nvPr>
            <p:ph type="title"/>
          </p:nvPr>
        </p:nvSpPr>
        <p:spPr>
          <a:xfrm>
            <a:off x="677334" y="609600"/>
            <a:ext cx="8596800" cy="13209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a:t>Analyzing your graph</a:t>
            </a:r>
            <a:endParaRPr/>
          </a:p>
        </p:txBody>
      </p:sp>
      <p:sp>
        <p:nvSpPr>
          <p:cNvPr id="169" name="Google Shape;169;g26d024f6130_0_10"/>
          <p:cNvSpPr txBox="1">
            <a:spLocks noGrp="1"/>
          </p:cNvSpPr>
          <p:nvPr>
            <p:ph type="body" idx="1"/>
          </p:nvPr>
        </p:nvSpPr>
        <p:spPr>
          <a:xfrm>
            <a:off x="677325" y="1930399"/>
            <a:ext cx="8596800" cy="41109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a:p>
            <a:pPr marL="342900" lvl="0" indent="-429260" algn="l" rtl="0">
              <a:spcBef>
                <a:spcPts val="0"/>
              </a:spcBef>
              <a:spcAft>
                <a:spcPts val="0"/>
              </a:spcAft>
              <a:buSzPts val="2800"/>
              <a:buChar char="►"/>
            </a:pPr>
            <a:r>
              <a:rPr lang="en-US" sz="2800"/>
              <a:t>Does your graph have a horizontal intercept? What is the meaning of your horizontal intercept in terms of the candle? </a:t>
            </a:r>
            <a:endParaRPr sz="2800"/>
          </a:p>
          <a:p>
            <a:pPr marL="342900" lvl="0" indent="-429260" algn="l" rtl="0">
              <a:spcBef>
                <a:spcPts val="0"/>
              </a:spcBef>
              <a:spcAft>
                <a:spcPts val="0"/>
              </a:spcAft>
              <a:buSzPts val="2800"/>
              <a:buChar char="►"/>
            </a:pPr>
            <a:r>
              <a:rPr lang="en-US" sz="2800"/>
              <a:t>Does your graph have a vertical intercept? What is the meaning of your vertical intercept in terms of the candle?  </a:t>
            </a:r>
            <a:endParaRPr sz="2800"/>
          </a:p>
          <a:p>
            <a:pPr marL="0" lvl="0" indent="0" algn="l" rtl="0">
              <a:spcBef>
                <a:spcPts val="1000"/>
              </a:spcBef>
              <a:spcAft>
                <a:spcPts val="0"/>
              </a:spcAft>
              <a:buNone/>
            </a:pPr>
            <a:endParaRPr/>
          </a:p>
          <a:p>
            <a:pPr marL="342900" lvl="0" indent="-251459" algn="l" rtl="0">
              <a:spcBef>
                <a:spcPts val="1000"/>
              </a:spcBef>
              <a:spcAft>
                <a:spcPts val="0"/>
              </a:spcAft>
              <a:buSzPts val="144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26d024f6130_0_0"/>
          <p:cNvSpPr txBox="1">
            <a:spLocks noGrp="1"/>
          </p:cNvSpPr>
          <p:nvPr>
            <p:ph type="title"/>
          </p:nvPr>
        </p:nvSpPr>
        <p:spPr>
          <a:xfrm>
            <a:off x="677334" y="609600"/>
            <a:ext cx="8596800" cy="13209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Making Predictions</a:t>
            </a:r>
            <a:endParaRPr/>
          </a:p>
        </p:txBody>
      </p:sp>
      <p:sp>
        <p:nvSpPr>
          <p:cNvPr id="175" name="Google Shape;175;g26d024f6130_0_0"/>
          <p:cNvSpPr txBox="1">
            <a:spLocks noGrp="1"/>
          </p:cNvSpPr>
          <p:nvPr>
            <p:ph type="body" idx="1"/>
          </p:nvPr>
        </p:nvSpPr>
        <p:spPr>
          <a:xfrm>
            <a:off x="677334" y="2160589"/>
            <a:ext cx="8596800" cy="388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a:p>
            <a:pPr marL="342900" lvl="0" indent="-406400" algn="l" rtl="0">
              <a:spcBef>
                <a:spcPts val="1000"/>
              </a:spcBef>
              <a:spcAft>
                <a:spcPts val="0"/>
              </a:spcAft>
              <a:buSzPts val="3240"/>
              <a:buChar char="►"/>
            </a:pPr>
            <a:r>
              <a:rPr lang="en-US" sz="2800"/>
              <a:t>The candle was 10 inches long when Katherine’s grandma bought it. At what time did she light the candle?</a:t>
            </a:r>
            <a:endParaRPr sz="2800"/>
          </a:p>
          <a:p>
            <a:pPr marL="342900" lvl="0" indent="-251459" algn="l" rtl="0">
              <a:spcBef>
                <a:spcPts val="1000"/>
              </a:spcBef>
              <a:spcAft>
                <a:spcPts val="0"/>
              </a:spcAft>
              <a:buSzPts val="144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en-US"/>
              <a:t>More Questions</a:t>
            </a:r>
            <a:endParaRPr/>
          </a:p>
        </p:txBody>
      </p:sp>
      <p:sp>
        <p:nvSpPr>
          <p:cNvPr id="181" name="Google Shape;181;p6"/>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Autofit/>
          </a:bodyPr>
          <a:lstStyle/>
          <a:p>
            <a:pPr marL="342900" lvl="0" indent="-342900" algn="l" rtl="0">
              <a:spcBef>
                <a:spcPts val="1000"/>
              </a:spcBef>
              <a:spcAft>
                <a:spcPts val="0"/>
              </a:spcAft>
              <a:buSzPts val="2240"/>
              <a:buChar char="►"/>
            </a:pPr>
            <a:r>
              <a:rPr lang="en-US" sz="2800"/>
              <a:t>What assumptions did we make about how the candle will burn to make our prediction? </a:t>
            </a:r>
            <a:endParaRPr sz="2800"/>
          </a:p>
          <a:p>
            <a:pPr marL="342900" lvl="0" indent="-378460" algn="l" rtl="0">
              <a:spcBef>
                <a:spcPts val="1000"/>
              </a:spcBef>
              <a:spcAft>
                <a:spcPts val="0"/>
              </a:spcAft>
              <a:buSzPts val="2800"/>
              <a:buChar char="►"/>
            </a:pPr>
            <a:r>
              <a:rPr lang="en-US" sz="2800"/>
              <a:t>Suppose that the candle is tapered, meaning that it is skinnier at the top than at the bottom. How would that change your prediction for when Katherine’s grandma lit the candle?</a:t>
            </a:r>
            <a:endParaRPr sz="2800"/>
          </a:p>
        </p:txBody>
      </p:sp>
    </p:spTree>
  </p:cSld>
  <p:clrMapOvr>
    <a:masterClrMapping/>
  </p:clrMapOvr>
</p:sld>
</file>

<file path=ppt/theme/theme1.xml><?xml version="1.0" encoding="utf-8"?>
<a:theme xmlns:a="http://schemas.openxmlformats.org/drawingml/2006/main"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229</Words>
  <Application>Microsoft Office PowerPoint</Application>
  <PresentationFormat>Widescreen</PresentationFormat>
  <Paragraphs>21</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Noto Sans Symbols</vt:lpstr>
      <vt:lpstr>Trebuchet MS</vt:lpstr>
      <vt:lpstr>Facet</vt:lpstr>
      <vt:lpstr>Candle Conundrum</vt:lpstr>
      <vt:lpstr>Context of the problem</vt:lpstr>
      <vt:lpstr>Questions</vt:lpstr>
      <vt:lpstr>Graph</vt:lpstr>
      <vt:lpstr>Analyzing your graph</vt:lpstr>
      <vt:lpstr>Making Predictions</vt:lpstr>
      <vt:lpstr>More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Candle Conundrum</dc:title>
  <dc:creator>Hiebert-Brumley, Katherine</dc:creator>
  <cp:lastModifiedBy>Brown, Lee Ann</cp:lastModifiedBy>
  <cp:revision>1</cp:revision>
  <dcterms:created xsi:type="dcterms:W3CDTF">2024-03-02T17:47:29Z</dcterms:created>
  <dcterms:modified xsi:type="dcterms:W3CDTF">2024-04-23T14:46:26Z</dcterms:modified>
</cp:coreProperties>
</file>