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83" r:id="rId2"/>
    <p:sldId id="332" r:id="rId3"/>
    <p:sldId id="259" r:id="rId4"/>
    <p:sldId id="335" r:id="rId5"/>
    <p:sldId id="262" r:id="rId6"/>
    <p:sldId id="365" r:id="rId7"/>
    <p:sldId id="287" r:id="rId8"/>
    <p:sldId id="264" r:id="rId9"/>
    <p:sldId id="269" r:id="rId10"/>
    <p:sldId id="272" r:id="rId11"/>
    <p:sldId id="375" r:id="rId12"/>
    <p:sldId id="273" r:id="rId13"/>
    <p:sldId id="347" r:id="rId14"/>
    <p:sldId id="275" r:id="rId15"/>
    <p:sldId id="278" r:id="rId16"/>
    <p:sldId id="374" r:id="rId17"/>
    <p:sldId id="373" r:id="rId18"/>
    <p:sldId id="355"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8659"/>
    <a:srgbClr val="0000FF"/>
    <a:srgbClr val="FF001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397" autoAdjust="0"/>
    <p:restoredTop sz="84706" autoAdjust="0"/>
  </p:normalViewPr>
  <p:slideViewPr>
    <p:cSldViewPr snapToGrid="0">
      <p:cViewPr varScale="1">
        <p:scale>
          <a:sx n="82" d="100"/>
          <a:sy n="82" d="100"/>
        </p:scale>
        <p:origin x="29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B1E4C2-5AC2-4044-9D0C-9184786D4014}" type="datetimeFigureOut">
              <a:rPr lang="en-US" smtClean="0"/>
              <a:t>2/18/2024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B16AF5-063C-48A9-BCA1-2BE8B39C583E}" type="slidenum">
              <a:rPr lang="en-US" smtClean="0"/>
              <a:t>‹#›</a:t>
            </a:fld>
            <a:endParaRPr lang="en-US"/>
          </a:p>
        </p:txBody>
      </p:sp>
    </p:spTree>
    <p:extLst>
      <p:ext uri="{BB962C8B-B14F-4D97-AF65-F5344CB8AC3E}">
        <p14:creationId xmlns:p14="http://schemas.microsoft.com/office/powerpoint/2010/main" val="2142541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 Notes: </a:t>
            </a:r>
            <a:r>
              <a:rPr lang="en-US" dirty="0"/>
              <a:t>This question should reveal that there are subtle issues to explore with something as seemingly simple and thoroughly covered in previous learning as constant rate of change.</a:t>
            </a:r>
          </a:p>
          <a:p>
            <a:endParaRPr lang="en-US" dirty="0"/>
          </a:p>
          <a:p>
            <a:r>
              <a:rPr lang="en-US" dirty="0"/>
              <a:t>You may need to clarify for students that this is not a trick question, for example Frey did not have a head start, etc.</a:t>
            </a:r>
          </a:p>
          <a:p>
            <a:endParaRPr lang="en-US" dirty="0"/>
          </a:p>
          <a:p>
            <a:r>
              <a:rPr lang="en-US" dirty="0"/>
              <a:t>The key here is that Frey is not required to run at a constant speed. The statement that every mile “took exactly eight minutes and one second” is only a statement about those particular distances and times. It does not imply that shorter distance and time intervals will scale proportionally. An example of a graph with such variable speed is provided in the virtual manipulatives: https://clearcalculus.okstate.edu/150-functions-marathon-paradox</a:t>
            </a:r>
          </a:p>
          <a:p>
            <a:endParaRPr lang="en-US" dirty="0"/>
          </a:p>
          <a:p>
            <a:r>
              <a:rPr lang="en-US" dirty="0"/>
              <a:t>This revelation is intended to be used to encourage students to reason more robustly about the proportional relationship involved in this and other constant rate scenarios.</a:t>
            </a:r>
          </a:p>
        </p:txBody>
      </p:sp>
      <p:sp>
        <p:nvSpPr>
          <p:cNvPr id="4" name="Slide Number Placeholder 3"/>
          <p:cNvSpPr>
            <a:spLocks noGrp="1"/>
          </p:cNvSpPr>
          <p:nvPr>
            <p:ph type="sldNum" sz="quarter" idx="5"/>
          </p:nvPr>
        </p:nvSpPr>
        <p:spPr/>
        <p:txBody>
          <a:bodyPr/>
          <a:lstStyle/>
          <a:p>
            <a:fld id="{48B16AF5-063C-48A9-BCA1-2BE8B39C583E}" type="slidenum">
              <a:rPr lang="en-US" smtClean="0"/>
              <a:t>1</a:t>
            </a:fld>
            <a:endParaRPr lang="en-US"/>
          </a:p>
        </p:txBody>
      </p:sp>
    </p:spTree>
    <p:extLst>
      <p:ext uri="{BB962C8B-B14F-4D97-AF65-F5344CB8AC3E}">
        <p14:creationId xmlns:p14="http://schemas.microsoft.com/office/powerpoint/2010/main" val="29870343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Clicker Questions (Numeric, 30 seconds each): </a:t>
            </a:r>
            <a:r>
              <a:rPr lang="en-US" b="0" dirty="0"/>
              <a:t>Most students will be able to answer these. Doing so can help keep students engaged, and actually enacting the proportional calculations is helpful to reinforce the concept of proportionality. The (slight) repetition helps reinforce this relationship holds for any scaling.</a:t>
            </a:r>
            <a:endParaRPr lang="en-US" dirty="0"/>
          </a:p>
        </p:txBody>
      </p:sp>
      <p:sp>
        <p:nvSpPr>
          <p:cNvPr id="4" name="Slide Number Placeholder 3"/>
          <p:cNvSpPr>
            <a:spLocks noGrp="1"/>
          </p:cNvSpPr>
          <p:nvPr>
            <p:ph type="sldNum" sz="quarter" idx="5"/>
          </p:nvPr>
        </p:nvSpPr>
        <p:spPr/>
        <p:txBody>
          <a:bodyPr/>
          <a:lstStyle/>
          <a:p>
            <a:fld id="{48B16AF5-063C-48A9-BCA1-2BE8B39C583E}" type="slidenum">
              <a:rPr lang="en-US" smtClean="0"/>
              <a:t>10</a:t>
            </a:fld>
            <a:endParaRPr lang="en-US"/>
          </a:p>
        </p:txBody>
      </p:sp>
    </p:spTree>
    <p:extLst>
      <p:ext uri="{BB962C8B-B14F-4D97-AF65-F5344CB8AC3E}">
        <p14:creationId xmlns:p14="http://schemas.microsoft.com/office/powerpoint/2010/main" val="39457726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Instructor Notes:</a:t>
            </a:r>
            <a:r>
              <a:rPr lang="en-US" b="0" dirty="0"/>
              <a:t> Remind students of the meaning of constant rate in terms of the proportional relationship between changes in the quantities.</a:t>
            </a:r>
            <a:endParaRPr lang="en-US" b="1" dirty="0"/>
          </a:p>
          <a:p>
            <a:endParaRPr lang="en-US" dirty="0"/>
          </a:p>
        </p:txBody>
      </p:sp>
      <p:sp>
        <p:nvSpPr>
          <p:cNvPr id="4" name="Slide Number Placeholder 3"/>
          <p:cNvSpPr>
            <a:spLocks noGrp="1"/>
          </p:cNvSpPr>
          <p:nvPr>
            <p:ph type="sldNum" sz="quarter" idx="5"/>
          </p:nvPr>
        </p:nvSpPr>
        <p:spPr/>
        <p:txBody>
          <a:bodyPr/>
          <a:lstStyle/>
          <a:p>
            <a:fld id="{48B16AF5-063C-48A9-BCA1-2BE8B39C583E}" type="slidenum">
              <a:rPr lang="en-US" smtClean="0"/>
              <a:t>11</a:t>
            </a:fld>
            <a:endParaRPr lang="en-US"/>
          </a:p>
        </p:txBody>
      </p:sp>
    </p:spTree>
    <p:extLst>
      <p:ext uri="{BB962C8B-B14F-4D97-AF65-F5344CB8AC3E}">
        <p14:creationId xmlns:p14="http://schemas.microsoft.com/office/powerpoint/2010/main" val="33075884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 Notes:</a:t>
            </a:r>
            <a:r>
              <a:rPr lang="en-US" b="0" dirty="0"/>
              <a:t> This draws out another important meaning for proportionality. Specifically, </a:t>
            </a:r>
            <a:r>
              <a:rPr kumimoji="0" lang="en-US" altLang="en-US" sz="1200" b="0" i="0" u="none" strike="noStrike" cap="none" normalizeH="0" baseline="0" dirty="0" err="1">
                <a:ln>
                  <a:noFill/>
                </a:ln>
                <a:solidFill>
                  <a:srgbClr val="333333"/>
                </a:solidFill>
                <a:effectLst/>
                <a:latin typeface="Times New Roman" panose="02020603050405020304" pitchFamily="18" charset="0"/>
                <a:cs typeface="Times New Roman" panose="02020603050405020304" pitchFamily="18" charset="0"/>
              </a:rPr>
              <a:t>Δ</a:t>
            </a:r>
            <a:r>
              <a:rPr kumimoji="0" lang="en-US" altLang="en-US" sz="1200" b="0" i="1" u="none" strike="noStrike" cap="none" normalizeH="0" baseline="0" dirty="0" err="1">
                <a:ln>
                  <a:noFill/>
                </a:ln>
                <a:solidFill>
                  <a:srgbClr val="333333"/>
                </a:solidFill>
                <a:effectLst/>
                <a:latin typeface="Times New Roman" panose="02020603050405020304" pitchFamily="18" charset="0"/>
                <a:cs typeface="Times New Roman" panose="02020603050405020304" pitchFamily="18" charset="0"/>
              </a:rPr>
              <a:t>h</a:t>
            </a:r>
            <a:r>
              <a:rPr kumimoji="0" lang="en-US" altLang="en-US" sz="1200" b="0" i="0" u="none" strike="noStrike" cap="none" normalizeH="0" baseline="0" dirty="0">
                <a:ln>
                  <a:noFill/>
                </a:ln>
                <a:solidFill>
                  <a:srgbClr val="333333"/>
                </a:solidFill>
                <a:effectLst/>
                <a:latin typeface="Times New Roman" panose="02020603050405020304" pitchFamily="18" charset="0"/>
                <a:cs typeface="Times New Roman" panose="02020603050405020304" pitchFamily="18" charset="0"/>
              </a:rPr>
              <a:t> being proportional to </a:t>
            </a:r>
            <a:r>
              <a:rPr kumimoji="0" lang="en-US" altLang="en-US" sz="1200" b="0" i="0" u="none" strike="noStrike" cap="none" normalizeH="0" baseline="0" dirty="0" err="1">
                <a:ln>
                  <a:noFill/>
                </a:ln>
                <a:solidFill>
                  <a:srgbClr val="333333"/>
                </a:solidFill>
                <a:effectLst/>
                <a:latin typeface="Times New Roman" panose="02020603050405020304" pitchFamily="18" charset="0"/>
                <a:cs typeface="Times New Roman" panose="02020603050405020304" pitchFamily="18" charset="0"/>
              </a:rPr>
              <a:t>Δ</a:t>
            </a:r>
            <a:r>
              <a:rPr kumimoji="0" lang="en-US" altLang="en-US" sz="1200" b="0" i="1" u="none" strike="noStrike" cap="none" normalizeH="0" baseline="0" dirty="0" err="1">
                <a:ln>
                  <a:noFill/>
                </a:ln>
                <a:solidFill>
                  <a:srgbClr val="333333"/>
                </a:solidFill>
                <a:effectLst/>
                <a:latin typeface="Times New Roman" panose="02020603050405020304" pitchFamily="18" charset="0"/>
                <a:cs typeface="Times New Roman" panose="02020603050405020304" pitchFamily="18" charset="0"/>
              </a:rPr>
              <a:t>t</a:t>
            </a:r>
            <a:r>
              <a:rPr kumimoji="0" lang="en-US" altLang="en-US" sz="1200" b="0" i="0" u="none" strike="noStrike" cap="none" normalizeH="0" baseline="0" dirty="0">
                <a:ln>
                  <a:noFill/>
                </a:ln>
                <a:solidFill>
                  <a:srgbClr val="333333"/>
                </a:solidFill>
                <a:effectLst/>
                <a:latin typeface="Times New Roman" panose="02020603050405020304" pitchFamily="18" charset="0"/>
                <a:cs typeface="Times New Roman" panose="02020603050405020304" pitchFamily="18" charset="0"/>
              </a:rPr>
              <a:t> implies that </a:t>
            </a:r>
            <a:r>
              <a:rPr kumimoji="0" lang="en-US" altLang="en-US" sz="1200" b="0" i="0" u="none" strike="noStrike" cap="none" normalizeH="0" baseline="0" dirty="0" err="1">
                <a:ln>
                  <a:noFill/>
                </a:ln>
                <a:solidFill>
                  <a:srgbClr val="333333"/>
                </a:solidFill>
                <a:effectLst/>
                <a:latin typeface="Times New Roman" panose="02020603050405020304" pitchFamily="18" charset="0"/>
                <a:cs typeface="Times New Roman" panose="02020603050405020304" pitchFamily="18" charset="0"/>
              </a:rPr>
              <a:t>Δ</a:t>
            </a:r>
            <a:r>
              <a:rPr kumimoji="0" lang="en-US" altLang="en-US" sz="1200" b="0" i="1" u="none" strike="noStrike" cap="none" normalizeH="0" baseline="0" dirty="0" err="1">
                <a:ln>
                  <a:noFill/>
                </a:ln>
                <a:solidFill>
                  <a:srgbClr val="333333"/>
                </a:solidFill>
                <a:effectLst/>
                <a:latin typeface="Times New Roman" panose="02020603050405020304" pitchFamily="18" charset="0"/>
                <a:cs typeface="Times New Roman" panose="02020603050405020304" pitchFamily="18" charset="0"/>
              </a:rPr>
              <a:t>h</a:t>
            </a:r>
            <a:r>
              <a:rPr kumimoji="0" lang="en-US" altLang="en-US" sz="1200" b="0" i="0" u="none" strike="noStrike" cap="none" normalizeH="0" baseline="0" dirty="0">
                <a:ln>
                  <a:noFill/>
                </a:ln>
                <a:solidFill>
                  <a:srgbClr val="333333"/>
                </a:solidFill>
                <a:effectLst/>
                <a:latin typeface="Times New Roman" panose="02020603050405020304" pitchFamily="18" charset="0"/>
                <a:cs typeface="Times New Roman" panose="02020603050405020304" pitchFamily="18" charset="0"/>
              </a:rPr>
              <a:t> is always some constant multiple of the corresponding </a:t>
            </a:r>
            <a:r>
              <a:rPr kumimoji="0" lang="en-US" altLang="en-US" sz="1200" b="0" i="0" u="none" strike="noStrike" cap="none" normalizeH="0" baseline="0" dirty="0" err="1">
                <a:ln>
                  <a:noFill/>
                </a:ln>
                <a:solidFill>
                  <a:srgbClr val="333333"/>
                </a:solidFill>
                <a:effectLst/>
                <a:latin typeface="Times New Roman" panose="02020603050405020304" pitchFamily="18" charset="0"/>
                <a:cs typeface="Times New Roman" panose="02020603050405020304" pitchFamily="18" charset="0"/>
              </a:rPr>
              <a:t>Δ</a:t>
            </a:r>
            <a:r>
              <a:rPr kumimoji="0" lang="en-US" altLang="en-US" sz="1200" b="0" i="1" u="none" strike="noStrike" cap="none" normalizeH="0" baseline="0" dirty="0" err="1">
                <a:ln>
                  <a:noFill/>
                </a:ln>
                <a:solidFill>
                  <a:srgbClr val="333333"/>
                </a:solidFill>
                <a:effectLst/>
                <a:latin typeface="Times New Roman" panose="02020603050405020304" pitchFamily="18" charset="0"/>
                <a:cs typeface="Times New Roman" panose="02020603050405020304" pitchFamily="18" charset="0"/>
              </a:rPr>
              <a:t>t</a:t>
            </a:r>
            <a:r>
              <a:rPr kumimoji="0" lang="en-US" altLang="en-US" sz="1200" b="0" i="0" u="none" strike="noStrike" cap="none" normalizeH="0" baseline="0" dirty="0">
                <a:ln>
                  <a:noFill/>
                </a:ln>
                <a:solidFill>
                  <a:srgbClr val="333333"/>
                </a:solidFill>
                <a:effectLst/>
                <a:latin typeface="Times New Roman" panose="02020603050405020304" pitchFamily="18" charset="0"/>
                <a:cs typeface="Times New Roman" panose="02020603050405020304" pitchFamily="18" charset="0"/>
              </a:rPr>
              <a:t>, no matter where those differences are measured or how big or small they are. The constant of proportionality is the rate of change measured in the appropriate units.</a:t>
            </a:r>
            <a:endParaRPr lang="en-US" dirty="0"/>
          </a:p>
        </p:txBody>
      </p:sp>
      <p:sp>
        <p:nvSpPr>
          <p:cNvPr id="4" name="Slide Number Placeholder 3"/>
          <p:cNvSpPr>
            <a:spLocks noGrp="1"/>
          </p:cNvSpPr>
          <p:nvPr>
            <p:ph type="sldNum" sz="quarter" idx="5"/>
          </p:nvPr>
        </p:nvSpPr>
        <p:spPr/>
        <p:txBody>
          <a:bodyPr/>
          <a:lstStyle/>
          <a:p>
            <a:fld id="{48B16AF5-063C-48A9-BCA1-2BE8B39C583E}" type="slidenum">
              <a:rPr lang="en-US" smtClean="0"/>
              <a:t>12</a:t>
            </a:fld>
            <a:endParaRPr lang="en-US"/>
          </a:p>
        </p:txBody>
      </p:sp>
    </p:spTree>
    <p:extLst>
      <p:ext uri="{BB962C8B-B14F-4D97-AF65-F5344CB8AC3E}">
        <p14:creationId xmlns:p14="http://schemas.microsoft.com/office/powerpoint/2010/main" val="1995666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 Notes:</a:t>
            </a:r>
            <a:r>
              <a:rPr lang="en-US" b="0" dirty="0"/>
              <a:t> Clicker Question</a:t>
            </a:r>
          </a:p>
          <a:p>
            <a:endParaRPr lang="en-US" b="0" dirty="0"/>
          </a:p>
          <a:p>
            <a:r>
              <a:rPr lang="en-US" b="0" dirty="0"/>
              <a:t>We now shift to focusing on the meaning of average rate of change. Again we begin with a calculation that most students can perform, then question what the resulting quantity actually measures.</a:t>
            </a:r>
            <a:endParaRPr lang="en-US" dirty="0"/>
          </a:p>
        </p:txBody>
      </p:sp>
      <p:sp>
        <p:nvSpPr>
          <p:cNvPr id="4" name="Slide Number Placeholder 3"/>
          <p:cNvSpPr>
            <a:spLocks noGrp="1"/>
          </p:cNvSpPr>
          <p:nvPr>
            <p:ph type="sldNum" sz="quarter" idx="5"/>
          </p:nvPr>
        </p:nvSpPr>
        <p:spPr/>
        <p:txBody>
          <a:bodyPr/>
          <a:lstStyle/>
          <a:p>
            <a:fld id="{48B16AF5-063C-48A9-BCA1-2BE8B39C583E}" type="slidenum">
              <a:rPr lang="en-US" smtClean="0"/>
              <a:t>13</a:t>
            </a:fld>
            <a:endParaRPr lang="en-US"/>
          </a:p>
        </p:txBody>
      </p:sp>
    </p:spTree>
    <p:extLst>
      <p:ext uri="{BB962C8B-B14F-4D97-AF65-F5344CB8AC3E}">
        <p14:creationId xmlns:p14="http://schemas.microsoft.com/office/powerpoint/2010/main" val="3211833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 Notes:</a:t>
            </a:r>
            <a:r>
              <a:rPr lang="en-US" b="0" dirty="0"/>
              <a:t> Some possible critiques:</a:t>
            </a:r>
          </a:p>
          <a:p>
            <a:endParaRPr lang="en-US"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For </a:t>
            </a:r>
            <a:r>
              <a:rPr lang="en-US" sz="1200" dirty="0">
                <a:latin typeface="Times New Roman" panose="02020603050405020304" pitchFamily="18" charset="0"/>
                <a:cs typeface="Times New Roman" panose="02020603050405020304" pitchFamily="18" charset="0"/>
              </a:rPr>
              <a:t>“The average of all the rocket’s speeds is 3186 ft/s,” the rocket travels an infinite number of different speeds. We couldn’t compute an average by adding them all up then dividing by infinity.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anose="02020603050405020304" pitchFamily="18" charset="0"/>
                <a:cs typeface="Times New Roman" panose="02020603050405020304" pitchFamily="18" charset="0"/>
              </a:rPr>
              <a:t>For “The rocket travels 3186 ft/s most of the time,” this is almost certainly not true. Most likely the rocket is speeding up this entire time and only travels exactly 3186 for an instant, while it travels many other speeds the entire rest of the time.</a:t>
            </a:r>
          </a:p>
        </p:txBody>
      </p:sp>
      <p:sp>
        <p:nvSpPr>
          <p:cNvPr id="4" name="Slide Number Placeholder 3"/>
          <p:cNvSpPr>
            <a:spLocks noGrp="1"/>
          </p:cNvSpPr>
          <p:nvPr>
            <p:ph type="sldNum" sz="quarter" idx="5"/>
          </p:nvPr>
        </p:nvSpPr>
        <p:spPr/>
        <p:txBody>
          <a:bodyPr/>
          <a:lstStyle/>
          <a:p>
            <a:fld id="{48B16AF5-063C-48A9-BCA1-2BE8B39C583E}" type="slidenum">
              <a:rPr lang="en-US" smtClean="0"/>
              <a:t>14</a:t>
            </a:fld>
            <a:endParaRPr lang="en-US"/>
          </a:p>
        </p:txBody>
      </p:sp>
    </p:spTree>
    <p:extLst>
      <p:ext uri="{BB962C8B-B14F-4D97-AF65-F5344CB8AC3E}">
        <p14:creationId xmlns:p14="http://schemas.microsoft.com/office/powerpoint/2010/main" val="28326008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 Notes:</a:t>
            </a:r>
            <a:r>
              <a:rPr lang="en-US" b="0" dirty="0"/>
              <a:t> This sets up the fundamental meaning of an average rate as a constant rate for an auxiliary (possibly imaginary) situation.</a:t>
            </a:r>
            <a:endParaRPr lang="en-US" dirty="0"/>
          </a:p>
        </p:txBody>
      </p:sp>
      <p:sp>
        <p:nvSpPr>
          <p:cNvPr id="4" name="Slide Number Placeholder 3"/>
          <p:cNvSpPr>
            <a:spLocks noGrp="1"/>
          </p:cNvSpPr>
          <p:nvPr>
            <p:ph type="sldNum" sz="quarter" idx="5"/>
          </p:nvPr>
        </p:nvSpPr>
        <p:spPr/>
        <p:txBody>
          <a:bodyPr/>
          <a:lstStyle/>
          <a:p>
            <a:fld id="{48B16AF5-063C-48A9-BCA1-2BE8B39C583E}" type="slidenum">
              <a:rPr lang="en-US" smtClean="0"/>
              <a:t>15</a:t>
            </a:fld>
            <a:endParaRPr lang="en-US"/>
          </a:p>
        </p:txBody>
      </p:sp>
    </p:spTree>
    <p:extLst>
      <p:ext uri="{BB962C8B-B14F-4D97-AF65-F5344CB8AC3E}">
        <p14:creationId xmlns:p14="http://schemas.microsoft.com/office/powerpoint/2010/main" val="34319923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Instructor Notes:</a:t>
            </a:r>
            <a:r>
              <a:rPr lang="en-US" b="0" dirty="0"/>
              <a:t> Remind students of the meaning of average rate in terms of a constant rate for an alternate scenario with the same changes in both quantities.</a:t>
            </a:r>
            <a:endParaRPr lang="en-US" b="1" dirty="0"/>
          </a:p>
          <a:p>
            <a:endParaRPr lang="en-US" dirty="0"/>
          </a:p>
          <a:p>
            <a:endParaRPr lang="en-US" dirty="0"/>
          </a:p>
        </p:txBody>
      </p:sp>
      <p:sp>
        <p:nvSpPr>
          <p:cNvPr id="4" name="Slide Number Placeholder 3"/>
          <p:cNvSpPr>
            <a:spLocks noGrp="1"/>
          </p:cNvSpPr>
          <p:nvPr>
            <p:ph type="sldNum" sz="quarter" idx="5"/>
          </p:nvPr>
        </p:nvSpPr>
        <p:spPr/>
        <p:txBody>
          <a:bodyPr/>
          <a:lstStyle/>
          <a:p>
            <a:fld id="{48B16AF5-063C-48A9-BCA1-2BE8B39C583E}" type="slidenum">
              <a:rPr lang="en-US" smtClean="0"/>
              <a:t>16</a:t>
            </a:fld>
            <a:endParaRPr lang="en-US"/>
          </a:p>
        </p:txBody>
      </p:sp>
    </p:spTree>
    <p:extLst>
      <p:ext uri="{BB962C8B-B14F-4D97-AF65-F5344CB8AC3E}">
        <p14:creationId xmlns:p14="http://schemas.microsoft.com/office/powerpoint/2010/main" val="41851700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Instructor Notes:</a:t>
            </a:r>
            <a:r>
              <a:rPr lang="en-US" b="0" dirty="0"/>
              <a:t> Remind students of the meaning of constant rate in terms of the proportional relationship between changes in the quantities.</a:t>
            </a:r>
            <a:endParaRPr lang="en-US" b="1" dirty="0"/>
          </a:p>
          <a:p>
            <a:endParaRPr lang="en-US" dirty="0"/>
          </a:p>
        </p:txBody>
      </p:sp>
      <p:sp>
        <p:nvSpPr>
          <p:cNvPr id="4" name="Slide Number Placeholder 3"/>
          <p:cNvSpPr>
            <a:spLocks noGrp="1"/>
          </p:cNvSpPr>
          <p:nvPr>
            <p:ph type="sldNum" sz="quarter" idx="5"/>
          </p:nvPr>
        </p:nvSpPr>
        <p:spPr/>
        <p:txBody>
          <a:bodyPr/>
          <a:lstStyle/>
          <a:p>
            <a:fld id="{48B16AF5-063C-48A9-BCA1-2BE8B39C583E}" type="slidenum">
              <a:rPr lang="en-US" smtClean="0"/>
              <a:t>17</a:t>
            </a:fld>
            <a:endParaRPr lang="en-US"/>
          </a:p>
        </p:txBody>
      </p:sp>
    </p:spTree>
    <p:extLst>
      <p:ext uri="{BB962C8B-B14F-4D97-AF65-F5344CB8AC3E}">
        <p14:creationId xmlns:p14="http://schemas.microsoft.com/office/powerpoint/2010/main" val="12624994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 Notes: </a:t>
            </a:r>
            <a:r>
              <a:rPr lang="en-US" dirty="0"/>
              <a:t>Students are likely to say things similar to the reasoning on the subsequent slides. Don’t focus on critiquing or correcting ideas at this stage, but encourage questions and consideration of complications. </a:t>
            </a:r>
          </a:p>
          <a:p>
            <a:endParaRPr lang="en-US" dirty="0"/>
          </a:p>
          <a:p>
            <a:r>
              <a:rPr lang="en-US" dirty="0"/>
              <a:t>The goal here is to help students realize that, much like the subtleties revealed by the marathon paradox in the previous slide, understanding what an instantaneous rate means quantitatively will require some work. Point out that doing so carefully and then being able to apply those meanings usefully is the goal of much of the first part of the course. We first need to set that up with a careful examination of the quantitative meanings of constant and average rates.</a:t>
            </a:r>
          </a:p>
        </p:txBody>
      </p:sp>
      <p:sp>
        <p:nvSpPr>
          <p:cNvPr id="4" name="Slide Number Placeholder 3"/>
          <p:cNvSpPr>
            <a:spLocks noGrp="1"/>
          </p:cNvSpPr>
          <p:nvPr>
            <p:ph type="sldNum" sz="quarter" idx="5"/>
          </p:nvPr>
        </p:nvSpPr>
        <p:spPr/>
        <p:txBody>
          <a:bodyPr/>
          <a:lstStyle/>
          <a:p>
            <a:fld id="{48B16AF5-063C-48A9-BCA1-2BE8B39C583E}" type="slidenum">
              <a:rPr lang="en-US" smtClean="0"/>
              <a:t>2</a:t>
            </a:fld>
            <a:endParaRPr lang="en-US"/>
          </a:p>
        </p:txBody>
      </p:sp>
    </p:spTree>
    <p:extLst>
      <p:ext uri="{BB962C8B-B14F-4D97-AF65-F5344CB8AC3E}">
        <p14:creationId xmlns:p14="http://schemas.microsoft.com/office/powerpoint/2010/main" val="10031572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 Notes: </a:t>
            </a:r>
            <a:r>
              <a:rPr lang="en-US" b="0" dirty="0"/>
              <a:t>Assume that the rocket travels straight up. Thus the altitude is also the distance traveled.</a:t>
            </a:r>
            <a:endParaRPr lang="en-US" b="1" dirty="0"/>
          </a:p>
          <a:p>
            <a:endParaRPr lang="en-US" b="1" dirty="0"/>
          </a:p>
          <a:p>
            <a:r>
              <a:rPr lang="en-US" b="0" dirty="0"/>
              <a:t>Most students will know how to perform this computation but struggle to convey what it means. Encourage students’ questions and consideration of complications. These will be addressed in subsequent slides.</a:t>
            </a:r>
            <a:endParaRPr lang="en-US" b="1" dirty="0"/>
          </a:p>
        </p:txBody>
      </p:sp>
      <p:sp>
        <p:nvSpPr>
          <p:cNvPr id="4" name="Slide Number Placeholder 3"/>
          <p:cNvSpPr>
            <a:spLocks noGrp="1"/>
          </p:cNvSpPr>
          <p:nvPr>
            <p:ph type="sldNum" sz="quarter" idx="5"/>
          </p:nvPr>
        </p:nvSpPr>
        <p:spPr/>
        <p:txBody>
          <a:bodyPr/>
          <a:lstStyle/>
          <a:p>
            <a:fld id="{48B16AF5-063C-48A9-BCA1-2BE8B39C583E}" type="slidenum">
              <a:rPr lang="en-US" smtClean="0"/>
              <a:t>3</a:t>
            </a:fld>
            <a:endParaRPr lang="en-US"/>
          </a:p>
        </p:txBody>
      </p:sp>
    </p:spTree>
    <p:extLst>
      <p:ext uri="{BB962C8B-B14F-4D97-AF65-F5344CB8AC3E}">
        <p14:creationId xmlns:p14="http://schemas.microsoft.com/office/powerpoint/2010/main" val="2263253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 Notes: </a:t>
            </a:r>
            <a:r>
              <a:rPr lang="en-US" b="0" dirty="0"/>
              <a:t>Clicker Question</a:t>
            </a:r>
          </a:p>
          <a:p>
            <a:endParaRPr lang="en-US" b="0" dirty="0"/>
          </a:p>
          <a:p>
            <a:r>
              <a:rPr lang="en-US" b="0" dirty="0"/>
              <a:t>Emphasize the meaning of changes in quantities as measurements in their own right, e.g., 70 seconds is not just a computational difference of two times, it also represents the amount of time elapsed during which the rocket travels the corresponding distance.</a:t>
            </a:r>
            <a:endParaRPr lang="en-US" dirty="0"/>
          </a:p>
        </p:txBody>
      </p:sp>
      <p:sp>
        <p:nvSpPr>
          <p:cNvPr id="4" name="Slide Number Placeholder 3"/>
          <p:cNvSpPr>
            <a:spLocks noGrp="1"/>
          </p:cNvSpPr>
          <p:nvPr>
            <p:ph type="sldNum" sz="quarter" idx="5"/>
          </p:nvPr>
        </p:nvSpPr>
        <p:spPr/>
        <p:txBody>
          <a:bodyPr/>
          <a:lstStyle/>
          <a:p>
            <a:fld id="{48B16AF5-063C-48A9-BCA1-2BE8B39C583E}" type="slidenum">
              <a:rPr lang="en-US" smtClean="0"/>
              <a:t>4</a:t>
            </a:fld>
            <a:endParaRPr lang="en-US"/>
          </a:p>
        </p:txBody>
      </p:sp>
    </p:spTree>
    <p:extLst>
      <p:ext uri="{BB962C8B-B14F-4D97-AF65-F5344CB8AC3E}">
        <p14:creationId xmlns:p14="http://schemas.microsoft.com/office/powerpoint/2010/main" val="17302300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Instructor Notes:</a:t>
            </a:r>
            <a:r>
              <a:rPr lang="en-US" b="0" dirty="0"/>
              <a:t> Note that naming the instrument that measures a quantity doesn’t tell you what it means. You would need to know something about how it works. This can be made more salient to students by asking if “The transducer is pointing at 733” is a helpful explanation of what the maximum dynamic pressure of 733 </a:t>
            </a:r>
            <a:r>
              <a:rPr lang="en-US" b="0" dirty="0" err="1"/>
              <a:t>lb</a:t>
            </a:r>
            <a:r>
              <a:rPr lang="en-US" b="0" dirty="0"/>
              <a:t>/ft</a:t>
            </a:r>
            <a:r>
              <a:rPr lang="en-US" b="0" baseline="30000" dirty="0"/>
              <a:t>2</a:t>
            </a:r>
            <a:r>
              <a:rPr lang="en-US" b="0" baseline="0" dirty="0"/>
              <a:t> means.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0" baseline="0" dirty="0"/>
              <a:t>Encourage students to wrestle with the fact that “instantaneous speed” seems to refer to an instant of time lasting 0 seconds in which the rocket travels 0 feet. </a:t>
            </a:r>
            <a:endParaRPr lang="en-US" b="0" dirty="0"/>
          </a:p>
        </p:txBody>
      </p:sp>
      <p:sp>
        <p:nvSpPr>
          <p:cNvPr id="4" name="Slide Number Placeholder 3"/>
          <p:cNvSpPr>
            <a:spLocks noGrp="1"/>
          </p:cNvSpPr>
          <p:nvPr>
            <p:ph type="sldNum" sz="quarter" idx="5"/>
          </p:nvPr>
        </p:nvSpPr>
        <p:spPr/>
        <p:txBody>
          <a:bodyPr/>
          <a:lstStyle/>
          <a:p>
            <a:fld id="{48B16AF5-063C-48A9-BCA1-2BE8B39C583E}" type="slidenum">
              <a:rPr lang="en-US" smtClean="0"/>
              <a:t>5</a:t>
            </a:fld>
            <a:endParaRPr lang="en-US"/>
          </a:p>
        </p:txBody>
      </p:sp>
    </p:spTree>
    <p:extLst>
      <p:ext uri="{BB962C8B-B14F-4D97-AF65-F5344CB8AC3E}">
        <p14:creationId xmlns:p14="http://schemas.microsoft.com/office/powerpoint/2010/main" val="39956159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 Notes:</a:t>
            </a:r>
            <a:r>
              <a:rPr lang="en-US" b="0" dirty="0"/>
              <a:t> We don’t know that the rocket is traveling at a constant speed, in fact it seems it is probably still accelerating at this time. Thus in almost any one second interval of time the rocket probably does not travel 4600 ft.</a:t>
            </a:r>
          </a:p>
          <a:p>
            <a:endParaRPr lang="en-US" b="0" dirty="0"/>
          </a:p>
          <a:p>
            <a:r>
              <a:rPr lang="en-US" b="0" baseline="0" dirty="0"/>
              <a:t>Encourage students to wrestle with the fact that “instantaneous speed” seems to refer to an instant of time lasting 0 seconds in which the rocket travels 0 feet. </a:t>
            </a:r>
            <a:endParaRPr lang="en-US" b="0" dirty="0"/>
          </a:p>
        </p:txBody>
      </p:sp>
      <p:sp>
        <p:nvSpPr>
          <p:cNvPr id="4" name="Slide Number Placeholder 3"/>
          <p:cNvSpPr>
            <a:spLocks noGrp="1"/>
          </p:cNvSpPr>
          <p:nvPr>
            <p:ph type="sldNum" sz="quarter" idx="5"/>
          </p:nvPr>
        </p:nvSpPr>
        <p:spPr/>
        <p:txBody>
          <a:bodyPr/>
          <a:lstStyle/>
          <a:p>
            <a:fld id="{48B16AF5-063C-48A9-BCA1-2BE8B39C583E}" type="slidenum">
              <a:rPr lang="en-US" smtClean="0"/>
              <a:t>6</a:t>
            </a:fld>
            <a:endParaRPr lang="en-US"/>
          </a:p>
        </p:txBody>
      </p:sp>
    </p:spTree>
    <p:extLst>
      <p:ext uri="{BB962C8B-B14F-4D97-AF65-F5344CB8AC3E}">
        <p14:creationId xmlns:p14="http://schemas.microsoft.com/office/powerpoint/2010/main" val="31094663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 Notes:</a:t>
            </a:r>
            <a:r>
              <a:rPr lang="en-US" b="0" dirty="0"/>
              <a:t> This lays out how we will approach the definitions. We will first define constant rate. Then the meaning of constant rate can be used to define average rate. Finally, we will eventually develop a robust quantitative meaning for instantaneous rate that resolves all of the difficulties of no motion occurring in an instant with no duration.</a:t>
            </a:r>
            <a:endParaRPr lang="en-US" dirty="0"/>
          </a:p>
        </p:txBody>
      </p:sp>
      <p:sp>
        <p:nvSpPr>
          <p:cNvPr id="4" name="Slide Number Placeholder 3"/>
          <p:cNvSpPr>
            <a:spLocks noGrp="1"/>
          </p:cNvSpPr>
          <p:nvPr>
            <p:ph type="sldNum" sz="quarter" idx="5"/>
          </p:nvPr>
        </p:nvSpPr>
        <p:spPr/>
        <p:txBody>
          <a:bodyPr/>
          <a:lstStyle/>
          <a:p>
            <a:fld id="{48B16AF5-063C-48A9-BCA1-2BE8B39C583E}" type="slidenum">
              <a:rPr lang="en-US" smtClean="0"/>
              <a:t>7</a:t>
            </a:fld>
            <a:endParaRPr lang="en-US"/>
          </a:p>
        </p:txBody>
      </p:sp>
    </p:spTree>
    <p:extLst>
      <p:ext uri="{BB962C8B-B14F-4D97-AF65-F5344CB8AC3E}">
        <p14:creationId xmlns:p14="http://schemas.microsoft.com/office/powerpoint/2010/main" val="5262641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 Notes:</a:t>
            </a:r>
            <a:r>
              <a:rPr lang="en-US" b="0" dirty="0"/>
              <a:t> Elicit students’ critiques to these statements one at a time. Treat this as brainstorming where all ideas can be expressed.  Some possible critiques to draw out are:</a:t>
            </a:r>
          </a:p>
          <a:p>
            <a:endParaRPr lang="en-US"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anose="02020603050405020304" pitchFamily="18" charset="0"/>
                <a:cs typeface="Times New Roman" panose="02020603050405020304" pitchFamily="18" charset="0"/>
              </a:rPr>
              <a:t>For “The instantaneous speed is a constant 7200 ft/s (it’s not changing),” we’ve already recognized that instantaneous speed is a problematic term, so using that in our definition doesn’t help. We will eventually define instantaneous speed based on what we mean by constant and average speed. So we can’t use it here, otherwise we would have a circular definition.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anose="02020603050405020304" pitchFamily="18" charset="0"/>
                <a:cs typeface="Times New Roman" panose="02020603050405020304" pitchFamily="18" charset="0"/>
              </a:rPr>
              <a:t>For “There is no acceleration,” this is just another way to say the instantaneous speed is constant.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anose="02020603050405020304" pitchFamily="18" charset="0"/>
                <a:cs typeface="Times New Roman" panose="02020603050405020304" pitchFamily="18" charset="0"/>
              </a:rPr>
              <a:t>For “The rocket travels 7200 feet every second,” this is subtle, but remind students of the marathon paradox. Traveling 7200 fee every second would not necessarily require a constant speed since there could be variation within each second. </a:t>
            </a:r>
          </a:p>
          <a:p>
            <a:endParaRPr lang="en-US" dirty="0"/>
          </a:p>
        </p:txBody>
      </p:sp>
      <p:sp>
        <p:nvSpPr>
          <p:cNvPr id="4" name="Slide Number Placeholder 3"/>
          <p:cNvSpPr>
            <a:spLocks noGrp="1"/>
          </p:cNvSpPr>
          <p:nvPr>
            <p:ph type="sldNum" sz="quarter" idx="5"/>
          </p:nvPr>
        </p:nvSpPr>
        <p:spPr/>
        <p:txBody>
          <a:bodyPr/>
          <a:lstStyle/>
          <a:p>
            <a:fld id="{48B16AF5-063C-48A9-BCA1-2BE8B39C583E}" type="slidenum">
              <a:rPr lang="en-US" smtClean="0"/>
              <a:t>8</a:t>
            </a:fld>
            <a:endParaRPr lang="en-US"/>
          </a:p>
        </p:txBody>
      </p:sp>
    </p:spTree>
    <p:extLst>
      <p:ext uri="{BB962C8B-B14F-4D97-AF65-F5344CB8AC3E}">
        <p14:creationId xmlns:p14="http://schemas.microsoft.com/office/powerpoint/2010/main" val="42134947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Instructor Notes:</a:t>
            </a:r>
            <a:r>
              <a:rPr lang="en-US" b="0" dirty="0"/>
              <a:t> This should lead students to start to reason proportionally about constant speed. This is the key distinction about constant rate that resolves the marathon paradox. </a:t>
            </a:r>
            <a:endParaRPr lang="en-US" dirty="0"/>
          </a:p>
        </p:txBody>
      </p:sp>
      <p:sp>
        <p:nvSpPr>
          <p:cNvPr id="4" name="Slide Number Placeholder 3"/>
          <p:cNvSpPr>
            <a:spLocks noGrp="1"/>
          </p:cNvSpPr>
          <p:nvPr>
            <p:ph type="sldNum" sz="quarter" idx="5"/>
          </p:nvPr>
        </p:nvSpPr>
        <p:spPr/>
        <p:txBody>
          <a:bodyPr/>
          <a:lstStyle/>
          <a:p>
            <a:fld id="{48B16AF5-063C-48A9-BCA1-2BE8B39C583E}" type="slidenum">
              <a:rPr lang="en-US" smtClean="0"/>
              <a:t>9</a:t>
            </a:fld>
            <a:endParaRPr lang="en-US"/>
          </a:p>
        </p:txBody>
      </p:sp>
    </p:spTree>
    <p:extLst>
      <p:ext uri="{BB962C8B-B14F-4D97-AF65-F5344CB8AC3E}">
        <p14:creationId xmlns:p14="http://schemas.microsoft.com/office/powerpoint/2010/main" val="14932425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3F04B0D-E19B-4AEE-87EC-F7048D4E05FA}" type="datetimeFigureOut">
              <a:rPr lang="en-US" smtClean="0"/>
              <a:t>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70157-0EA5-4813-9762-AB3F7BA4E261}" type="slidenum">
              <a:rPr lang="en-US" smtClean="0"/>
              <a:t>‹#›</a:t>
            </a:fld>
            <a:endParaRPr lang="en-US"/>
          </a:p>
        </p:txBody>
      </p:sp>
    </p:spTree>
    <p:extLst>
      <p:ext uri="{BB962C8B-B14F-4D97-AF65-F5344CB8AC3E}">
        <p14:creationId xmlns:p14="http://schemas.microsoft.com/office/powerpoint/2010/main" val="1093297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F04B0D-E19B-4AEE-87EC-F7048D4E05FA}" type="datetimeFigureOut">
              <a:rPr lang="en-US" smtClean="0"/>
              <a:t>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70157-0EA5-4813-9762-AB3F7BA4E261}" type="slidenum">
              <a:rPr lang="en-US" smtClean="0"/>
              <a:t>‹#›</a:t>
            </a:fld>
            <a:endParaRPr lang="en-US"/>
          </a:p>
        </p:txBody>
      </p:sp>
    </p:spTree>
    <p:extLst>
      <p:ext uri="{BB962C8B-B14F-4D97-AF65-F5344CB8AC3E}">
        <p14:creationId xmlns:p14="http://schemas.microsoft.com/office/powerpoint/2010/main" val="178995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F04B0D-E19B-4AEE-87EC-F7048D4E05FA}" type="datetimeFigureOut">
              <a:rPr lang="en-US" smtClean="0"/>
              <a:t>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70157-0EA5-4813-9762-AB3F7BA4E261}" type="slidenum">
              <a:rPr lang="en-US" smtClean="0"/>
              <a:t>‹#›</a:t>
            </a:fld>
            <a:endParaRPr lang="en-US"/>
          </a:p>
        </p:txBody>
      </p:sp>
    </p:spTree>
    <p:extLst>
      <p:ext uri="{BB962C8B-B14F-4D97-AF65-F5344CB8AC3E}">
        <p14:creationId xmlns:p14="http://schemas.microsoft.com/office/powerpoint/2010/main" val="42659520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F04B0D-E19B-4AEE-87EC-F7048D4E05FA}" type="datetimeFigureOut">
              <a:rPr lang="en-US" smtClean="0"/>
              <a:t>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70157-0EA5-4813-9762-AB3F7BA4E261}" type="slidenum">
              <a:rPr lang="en-US" smtClean="0"/>
              <a:t>‹#›</a:t>
            </a:fld>
            <a:endParaRPr lang="en-US"/>
          </a:p>
        </p:txBody>
      </p:sp>
    </p:spTree>
    <p:extLst>
      <p:ext uri="{BB962C8B-B14F-4D97-AF65-F5344CB8AC3E}">
        <p14:creationId xmlns:p14="http://schemas.microsoft.com/office/powerpoint/2010/main" val="3535542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9725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F04B0D-E19B-4AEE-87EC-F7048D4E05FA}" type="datetimeFigureOut">
              <a:rPr lang="en-US" smtClean="0"/>
              <a:t>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170157-0EA5-4813-9762-AB3F7BA4E261}" type="slidenum">
              <a:rPr lang="en-US" smtClean="0"/>
              <a:t>‹#›</a:t>
            </a:fld>
            <a:endParaRPr lang="en-US"/>
          </a:p>
        </p:txBody>
      </p:sp>
    </p:spTree>
    <p:extLst>
      <p:ext uri="{BB962C8B-B14F-4D97-AF65-F5344CB8AC3E}">
        <p14:creationId xmlns:p14="http://schemas.microsoft.com/office/powerpoint/2010/main" val="184785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3F04B0D-E19B-4AEE-87EC-F7048D4E05FA}" type="datetimeFigureOut">
              <a:rPr lang="en-US" smtClean="0"/>
              <a:t>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170157-0EA5-4813-9762-AB3F7BA4E261}" type="slidenum">
              <a:rPr lang="en-US" smtClean="0"/>
              <a:t>‹#›</a:t>
            </a:fld>
            <a:endParaRPr lang="en-US"/>
          </a:p>
        </p:txBody>
      </p:sp>
    </p:spTree>
    <p:extLst>
      <p:ext uri="{BB962C8B-B14F-4D97-AF65-F5344CB8AC3E}">
        <p14:creationId xmlns:p14="http://schemas.microsoft.com/office/powerpoint/2010/main" val="218051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F04B0D-E19B-4AEE-87EC-F7048D4E05FA}" type="datetimeFigureOut">
              <a:rPr lang="en-US" smtClean="0"/>
              <a:t>2/18/2024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170157-0EA5-4813-9762-AB3F7BA4E261}" type="slidenum">
              <a:rPr lang="en-US" smtClean="0"/>
              <a:t>‹#›</a:t>
            </a:fld>
            <a:endParaRPr lang="en-US"/>
          </a:p>
        </p:txBody>
      </p:sp>
    </p:spTree>
    <p:extLst>
      <p:ext uri="{BB962C8B-B14F-4D97-AF65-F5344CB8AC3E}">
        <p14:creationId xmlns:p14="http://schemas.microsoft.com/office/powerpoint/2010/main" val="1429992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3F04B0D-E19B-4AEE-87EC-F7048D4E05FA}" type="datetimeFigureOut">
              <a:rPr lang="en-US" smtClean="0"/>
              <a:t>2/18/2024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170157-0EA5-4813-9762-AB3F7BA4E261}" type="slidenum">
              <a:rPr lang="en-US" smtClean="0"/>
              <a:t>‹#›</a:t>
            </a:fld>
            <a:endParaRPr lang="en-US"/>
          </a:p>
        </p:txBody>
      </p:sp>
    </p:spTree>
    <p:extLst>
      <p:ext uri="{BB962C8B-B14F-4D97-AF65-F5344CB8AC3E}">
        <p14:creationId xmlns:p14="http://schemas.microsoft.com/office/powerpoint/2010/main" val="107098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F04B0D-E19B-4AEE-87EC-F7048D4E05FA}" type="datetimeFigureOut">
              <a:rPr lang="en-US" smtClean="0"/>
              <a:t>2/18/2024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170157-0EA5-4813-9762-AB3F7BA4E261}" type="slidenum">
              <a:rPr lang="en-US" smtClean="0"/>
              <a:t>‹#›</a:t>
            </a:fld>
            <a:endParaRPr lang="en-US"/>
          </a:p>
        </p:txBody>
      </p:sp>
    </p:spTree>
    <p:extLst>
      <p:ext uri="{BB962C8B-B14F-4D97-AF65-F5344CB8AC3E}">
        <p14:creationId xmlns:p14="http://schemas.microsoft.com/office/powerpoint/2010/main" val="3949883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3F04B0D-E19B-4AEE-87EC-F7048D4E05FA}" type="datetimeFigureOut">
              <a:rPr lang="en-US" smtClean="0"/>
              <a:t>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170157-0EA5-4813-9762-AB3F7BA4E261}" type="slidenum">
              <a:rPr lang="en-US" smtClean="0"/>
              <a:t>‹#›</a:t>
            </a:fld>
            <a:endParaRPr lang="en-US"/>
          </a:p>
        </p:txBody>
      </p:sp>
    </p:spTree>
    <p:extLst>
      <p:ext uri="{BB962C8B-B14F-4D97-AF65-F5344CB8AC3E}">
        <p14:creationId xmlns:p14="http://schemas.microsoft.com/office/powerpoint/2010/main" val="2932429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3F04B0D-E19B-4AEE-87EC-F7048D4E05FA}" type="datetimeFigureOut">
              <a:rPr lang="en-US" smtClean="0"/>
              <a:t>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170157-0EA5-4813-9762-AB3F7BA4E261}" type="slidenum">
              <a:rPr lang="en-US" smtClean="0"/>
              <a:t>‹#›</a:t>
            </a:fld>
            <a:endParaRPr lang="en-US"/>
          </a:p>
        </p:txBody>
      </p:sp>
    </p:spTree>
    <p:extLst>
      <p:ext uri="{BB962C8B-B14F-4D97-AF65-F5344CB8AC3E}">
        <p14:creationId xmlns:p14="http://schemas.microsoft.com/office/powerpoint/2010/main" val="427108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F04B0D-E19B-4AEE-87EC-F7048D4E05FA}" type="datetimeFigureOut">
              <a:rPr lang="en-US" smtClean="0"/>
              <a:t>2/18/2024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170157-0EA5-4813-9762-AB3F7BA4E261}" type="slidenum">
              <a:rPr lang="en-US" smtClean="0"/>
              <a:t>‹#›</a:t>
            </a:fld>
            <a:endParaRPr lang="en-US"/>
          </a:p>
        </p:txBody>
      </p:sp>
    </p:spTree>
    <p:extLst>
      <p:ext uri="{BB962C8B-B14F-4D97-AF65-F5344CB8AC3E}">
        <p14:creationId xmlns:p14="http://schemas.microsoft.com/office/powerpoint/2010/main" val="11779405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notesSlide" Target="../notesSlides/notesSlide11.xml"/><Relationship Id="rId1" Type="http://schemas.openxmlformats.org/officeDocument/2006/relationships/slideLayout" Target="../slideLayouts/slideLayout12.xml"/><Relationship Id="rId6" Type="http://schemas.openxmlformats.org/officeDocument/2006/relationships/image" Target="../media/image8.wmf"/><Relationship Id="rId5" Type="http://schemas.openxmlformats.org/officeDocument/2006/relationships/oleObject" Target="../embeddings/oleObject7.bin"/><Relationship Id="rId4" Type="http://schemas.openxmlformats.org/officeDocument/2006/relationships/image" Target="../media/image7.w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6.wmf"/><Relationship Id="rId3" Type="http://schemas.openxmlformats.org/officeDocument/2006/relationships/image" Target="../media/image1.png"/><Relationship Id="rId7" Type="http://schemas.openxmlformats.org/officeDocument/2006/relationships/image" Target="../media/image3.wmf"/><Relationship Id="rId12" Type="http://schemas.openxmlformats.org/officeDocument/2006/relationships/oleObject" Target="../embeddings/oleObject5.bin"/><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oleObject" Target="../embeddings/oleObject2.bin"/><Relationship Id="rId11" Type="http://schemas.openxmlformats.org/officeDocument/2006/relationships/image" Target="../media/image5.wmf"/><Relationship Id="rId5" Type="http://schemas.openxmlformats.org/officeDocument/2006/relationships/image" Target="../media/image2.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4.wmf"/></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notesSlide" Target="../notesSlides/notesSlide16.xml"/><Relationship Id="rId1" Type="http://schemas.openxmlformats.org/officeDocument/2006/relationships/slideLayout" Target="../slideLayouts/slideLayout12.xml"/><Relationship Id="rId6" Type="http://schemas.openxmlformats.org/officeDocument/2006/relationships/image" Target="../media/image10.wmf"/><Relationship Id="rId5" Type="http://schemas.openxmlformats.org/officeDocument/2006/relationships/oleObject" Target="../embeddings/oleObject9.bin"/><Relationship Id="rId4" Type="http://schemas.openxmlformats.org/officeDocument/2006/relationships/image" Target="../media/image9.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notesSlide" Target="../notesSlides/notesSlide17.xml"/><Relationship Id="rId1" Type="http://schemas.openxmlformats.org/officeDocument/2006/relationships/slideLayout" Target="../slideLayouts/slideLayout12.xml"/><Relationship Id="rId6" Type="http://schemas.openxmlformats.org/officeDocument/2006/relationships/image" Target="../media/image8.wmf"/><Relationship Id="rId5" Type="http://schemas.openxmlformats.org/officeDocument/2006/relationships/oleObject" Target="../embeddings/oleObject10.bin"/><Relationship Id="rId4" Type="http://schemas.openxmlformats.org/officeDocument/2006/relationships/image" Target="../media/image7.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6.wmf"/><Relationship Id="rId3" Type="http://schemas.openxmlformats.org/officeDocument/2006/relationships/image" Target="../media/image1.png"/><Relationship Id="rId7" Type="http://schemas.openxmlformats.org/officeDocument/2006/relationships/image" Target="../media/image3.wmf"/><Relationship Id="rId12" Type="http://schemas.openxmlformats.org/officeDocument/2006/relationships/oleObject" Target="../embeddings/oleObject5.bin"/><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oleObject" Target="../embeddings/oleObject2.bin"/><Relationship Id="rId11" Type="http://schemas.openxmlformats.org/officeDocument/2006/relationships/image" Target="../media/image5.wmf"/><Relationship Id="rId5" Type="http://schemas.openxmlformats.org/officeDocument/2006/relationships/image" Target="../media/image2.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4.wmf"/></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46305" y="530795"/>
            <a:ext cx="10710153" cy="5601533"/>
          </a:xfrm>
          <a:prstGeom prst="rect">
            <a:avLst/>
          </a:prstGeom>
        </p:spPr>
        <p:txBody>
          <a:bodyPr wrap="square">
            <a:spAutoFit/>
          </a:bodyPr>
          <a:lstStyle/>
          <a:p>
            <a:r>
              <a:rPr lang="en-US" sz="4400" b="0" dirty="0" err="1">
                <a:solidFill>
                  <a:srgbClr val="333333"/>
                </a:solidFill>
                <a:effectLst/>
                <a:latin typeface="times new roman" panose="02020603050405020304" pitchFamily="18" charset="0"/>
              </a:rPr>
              <a:t>Chort</a:t>
            </a:r>
            <a:r>
              <a:rPr lang="en-US" sz="4400" b="0" dirty="0">
                <a:solidFill>
                  <a:srgbClr val="333333"/>
                </a:solidFill>
                <a:effectLst/>
                <a:latin typeface="times new roman" panose="02020603050405020304" pitchFamily="18" charset="0"/>
              </a:rPr>
              <a:t> and Frey ran a marathon (26.2 miles). </a:t>
            </a:r>
          </a:p>
          <a:p>
            <a:endParaRPr lang="en-US" i="1" dirty="0">
              <a:solidFill>
                <a:srgbClr val="333333"/>
              </a:solidFill>
              <a:latin typeface="times new roman" panose="02020603050405020304" pitchFamily="18" charset="0"/>
            </a:endParaRPr>
          </a:p>
          <a:p>
            <a:pPr marL="742950" lvl="1" indent="-285750">
              <a:buFont typeface="Arial" panose="020B0604020202020204" pitchFamily="34" charset="0"/>
              <a:buChar char="•"/>
            </a:pPr>
            <a:r>
              <a:rPr lang="en-US" sz="3200" b="0" i="1" dirty="0" err="1">
                <a:solidFill>
                  <a:srgbClr val="333333"/>
                </a:solidFill>
                <a:effectLst/>
                <a:latin typeface="times new roman" panose="02020603050405020304" pitchFamily="18" charset="0"/>
              </a:rPr>
              <a:t>Chort</a:t>
            </a:r>
            <a:r>
              <a:rPr lang="en-US" sz="3200" b="0" i="1" dirty="0">
                <a:solidFill>
                  <a:srgbClr val="333333"/>
                </a:solidFill>
                <a:effectLst/>
                <a:latin typeface="times new roman" panose="02020603050405020304" pitchFamily="18" charset="0"/>
              </a:rPr>
              <a:t> ran at a perfectly uniform pace of eight-minutes-per-mile. </a:t>
            </a:r>
          </a:p>
          <a:p>
            <a:pPr lvl="1"/>
            <a:endParaRPr lang="en-US" sz="3200" b="0" i="1" dirty="0">
              <a:solidFill>
                <a:srgbClr val="333333"/>
              </a:solidFill>
              <a:effectLst/>
              <a:latin typeface="times new roman" panose="02020603050405020304" pitchFamily="18" charset="0"/>
            </a:endParaRPr>
          </a:p>
          <a:p>
            <a:pPr marL="742950" lvl="1" indent="-285750">
              <a:buFont typeface="Arial" panose="020B0604020202020204" pitchFamily="34" charset="0"/>
              <a:buChar char="•"/>
            </a:pPr>
            <a:r>
              <a:rPr lang="en-US" sz="3200" b="0" i="1" dirty="0">
                <a:solidFill>
                  <a:srgbClr val="333333"/>
                </a:solidFill>
                <a:effectLst/>
                <a:latin typeface="times new roman" panose="02020603050405020304" pitchFamily="18" charset="0"/>
              </a:rPr>
              <a:t>Frey took exactly eight minutes and one second to complete each one-mile interval. This refers to all one-mile intervals, including, for example, the interval from 5.63 miles to 6.63 miles. </a:t>
            </a:r>
            <a:endParaRPr lang="en-US" sz="3200" dirty="0"/>
          </a:p>
          <a:p>
            <a:pPr marL="742950" lvl="1" indent="-285750">
              <a:buFont typeface="Arial" panose="020B0604020202020204" pitchFamily="34" charset="0"/>
              <a:buChar char="•"/>
            </a:pPr>
            <a:endParaRPr lang="en-US" sz="3200" i="1" dirty="0">
              <a:solidFill>
                <a:srgbClr val="333333"/>
              </a:solidFill>
              <a:latin typeface="times new roman" panose="02020603050405020304" pitchFamily="18" charset="0"/>
            </a:endParaRPr>
          </a:p>
          <a:p>
            <a:r>
              <a:rPr lang="en-US" sz="4000" b="0" dirty="0">
                <a:solidFill>
                  <a:srgbClr val="333333"/>
                </a:solidFill>
                <a:effectLst/>
                <a:latin typeface="times new roman" panose="02020603050405020304" pitchFamily="18" charset="0"/>
              </a:rPr>
              <a:t>Frey won. How?</a:t>
            </a:r>
            <a:endParaRPr lang="en-US" sz="3200" b="0" dirty="0">
              <a:solidFill>
                <a:srgbClr val="333333"/>
              </a:solidFill>
              <a:effectLst/>
              <a:latin typeface="times new roman" panose="02020603050405020304" pitchFamily="18" charset="0"/>
            </a:endParaRPr>
          </a:p>
        </p:txBody>
      </p:sp>
    </p:spTree>
    <p:extLst>
      <p:ext uri="{BB962C8B-B14F-4D97-AF65-F5344CB8AC3E}">
        <p14:creationId xmlns:p14="http://schemas.microsoft.com/office/powerpoint/2010/main" val="2165752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09170" y="2237602"/>
            <a:ext cx="11438965" cy="353943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How far will the rocket travel in 1 second?</a:t>
            </a:r>
          </a:p>
          <a:p>
            <a:r>
              <a:rPr lang="en-US" sz="2800" dirty="0">
                <a:latin typeface="Times New Roman" panose="02020603050405020304" pitchFamily="18" charset="0"/>
                <a:cs typeface="Times New Roman" panose="02020603050405020304" pitchFamily="18" charset="0"/>
              </a:rPr>
              <a:t>	</a:t>
            </a:r>
            <a:r>
              <a:rPr lang="en-US" sz="2800" dirty="0">
                <a:solidFill>
                  <a:srgbClr val="FF0000"/>
                </a:solidFill>
                <a:latin typeface="Times New Roman" panose="02020603050405020304" pitchFamily="18" charset="0"/>
                <a:cs typeface="Times New Roman" panose="02020603050405020304" pitchFamily="18" charset="0"/>
              </a:rPr>
              <a:t>7200 ft</a:t>
            </a:r>
            <a:r>
              <a:rPr lang="en-US" sz="2800" dirty="0">
                <a:latin typeface="Times New Roman" panose="02020603050405020304" pitchFamily="18" charset="0"/>
                <a:cs typeface="Times New Roman" panose="02020603050405020304" pitchFamily="18" charset="0"/>
              </a:rPr>
              <a:t> </a:t>
            </a:r>
          </a:p>
          <a:p>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3 seconds? </a:t>
            </a:r>
          </a:p>
          <a:p>
            <a:r>
              <a:rPr lang="en-US" sz="2800" dirty="0">
                <a:solidFill>
                  <a:srgbClr val="FF0000"/>
                </a:solidFill>
                <a:latin typeface="Times New Roman" panose="02020603050405020304" pitchFamily="18" charset="0"/>
                <a:cs typeface="Times New Roman" panose="02020603050405020304" pitchFamily="18" charset="0"/>
              </a:rPr>
              <a:t>	7200 ft/s × 3 s = 21,600 ft</a:t>
            </a:r>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½ second? </a:t>
            </a:r>
          </a:p>
          <a:p>
            <a:r>
              <a:rPr lang="en-US" sz="2800" dirty="0">
                <a:solidFill>
                  <a:srgbClr val="FF0000"/>
                </a:solidFill>
                <a:latin typeface="Times New Roman" panose="02020603050405020304" pitchFamily="18" charset="0"/>
                <a:cs typeface="Times New Roman" panose="02020603050405020304" pitchFamily="18" charset="0"/>
              </a:rPr>
              <a:t>	7200 ft/s × ½ s = 3600 ft</a:t>
            </a:r>
            <a:endParaRPr lang="en-US" sz="2800" dirty="0">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7F72B055-AFDC-48D0-B391-79B99AB30B26}"/>
              </a:ext>
            </a:extLst>
          </p:cNvPr>
          <p:cNvSpPr txBox="1"/>
          <p:nvPr/>
        </p:nvSpPr>
        <p:spPr>
          <a:xfrm>
            <a:off x="6269674" y="2799631"/>
            <a:ext cx="3360065" cy="954107"/>
          </a:xfrm>
          <a:prstGeom prst="rect">
            <a:avLst/>
          </a:prstGeom>
          <a:noFill/>
          <a:ln w="38100">
            <a:solidFill>
              <a:srgbClr val="018659"/>
            </a:solidFill>
          </a:ln>
        </p:spPr>
        <p:txBody>
          <a:bodyPr wrap="square" rtlCol="0">
            <a:spAutoFit/>
          </a:bodyPr>
          <a:lstStyle/>
          <a:p>
            <a:pPr algn="ctr"/>
            <a:r>
              <a:rPr lang="en-US" sz="2800" dirty="0">
                <a:solidFill>
                  <a:srgbClr val="018659"/>
                </a:solidFill>
                <a:latin typeface="Times New Roman" panose="02020603050405020304" pitchFamily="18" charset="0"/>
                <a:cs typeface="Times New Roman" panose="02020603050405020304" pitchFamily="18" charset="0"/>
              </a:rPr>
              <a:t>∆</a:t>
            </a:r>
            <a:r>
              <a:rPr lang="en-US" sz="2800" i="1" dirty="0">
                <a:solidFill>
                  <a:srgbClr val="018659"/>
                </a:solidFill>
                <a:latin typeface="Times New Roman" panose="02020603050405020304" pitchFamily="18" charset="0"/>
                <a:cs typeface="Times New Roman" panose="02020603050405020304" pitchFamily="18" charset="0"/>
              </a:rPr>
              <a:t>D</a:t>
            </a:r>
            <a:r>
              <a:rPr lang="en-US" sz="2800" dirty="0">
                <a:solidFill>
                  <a:srgbClr val="018659"/>
                </a:solidFill>
                <a:latin typeface="Times New Roman" panose="02020603050405020304" pitchFamily="18" charset="0"/>
                <a:cs typeface="Times New Roman" panose="02020603050405020304" pitchFamily="18" charset="0"/>
              </a:rPr>
              <a:t> is a constant multiple of ∆</a:t>
            </a:r>
            <a:r>
              <a:rPr lang="en-US" sz="2800" i="1" dirty="0">
                <a:solidFill>
                  <a:srgbClr val="018659"/>
                </a:solidFill>
                <a:latin typeface="Times New Roman" panose="02020603050405020304" pitchFamily="18" charset="0"/>
                <a:cs typeface="Times New Roman" panose="02020603050405020304" pitchFamily="18" charset="0"/>
              </a:rPr>
              <a:t>t</a:t>
            </a:r>
            <a:endParaRPr lang="en-US" sz="2800" dirty="0">
              <a:solidFill>
                <a:srgbClr val="018659"/>
              </a:solidFill>
              <a:latin typeface="Times New Roman" panose="02020603050405020304" pitchFamily="18" charset="0"/>
              <a:cs typeface="Times New Roman" panose="02020603050405020304" pitchFamily="18" charset="0"/>
            </a:endParaRPr>
          </a:p>
        </p:txBody>
      </p:sp>
      <p:cxnSp>
        <p:nvCxnSpPr>
          <p:cNvPr id="7" name="Straight Arrow Connector 6">
            <a:extLst>
              <a:ext uri="{FF2B5EF4-FFF2-40B4-BE49-F238E27FC236}">
                <a16:creationId xmlns:a16="http://schemas.microsoft.com/office/drawing/2014/main" id="{DD686F09-2068-49BA-937B-7A3C50B9D0EE}"/>
              </a:ext>
            </a:extLst>
          </p:cNvPr>
          <p:cNvCxnSpPr>
            <a:cxnSpLocks/>
          </p:cNvCxnSpPr>
          <p:nvPr/>
        </p:nvCxnSpPr>
        <p:spPr>
          <a:xfrm flipH="1">
            <a:off x="3389587" y="2960829"/>
            <a:ext cx="2706413" cy="0"/>
          </a:xfrm>
          <a:prstGeom prst="straightConnector1">
            <a:avLst/>
          </a:prstGeom>
          <a:ln w="38100">
            <a:solidFill>
              <a:srgbClr val="018659"/>
            </a:solidFill>
            <a:tailEnd type="triangle"/>
          </a:ln>
        </p:spPr>
        <p:style>
          <a:lnRef idx="1">
            <a:schemeClr val="accent1"/>
          </a:lnRef>
          <a:fillRef idx="0">
            <a:schemeClr val="accent1"/>
          </a:fillRef>
          <a:effectRef idx="0">
            <a:schemeClr val="accent1"/>
          </a:effectRef>
          <a:fontRef idx="minor">
            <a:schemeClr val="tx1"/>
          </a:fontRef>
        </p:style>
      </p:cxnSp>
      <p:sp>
        <p:nvSpPr>
          <p:cNvPr id="8" name="Right Brace 7">
            <a:extLst>
              <a:ext uri="{FF2B5EF4-FFF2-40B4-BE49-F238E27FC236}">
                <a16:creationId xmlns:a16="http://schemas.microsoft.com/office/drawing/2014/main" id="{7B234C8E-2B03-4F56-ACBC-27FCFF2F5C1C}"/>
              </a:ext>
            </a:extLst>
          </p:cNvPr>
          <p:cNvSpPr/>
          <p:nvPr/>
        </p:nvSpPr>
        <p:spPr>
          <a:xfrm>
            <a:off x="5991127" y="4066392"/>
            <a:ext cx="457200" cy="1624700"/>
          </a:xfrm>
          <a:prstGeom prst="rightBrace">
            <a:avLst>
              <a:gd name="adj1" fmla="val 61666"/>
              <a:gd name="adj2" fmla="val 50000"/>
            </a:avLst>
          </a:prstGeom>
          <a:ln w="38100">
            <a:solidFill>
              <a:srgbClr val="018659"/>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a:extLst>
              <a:ext uri="{FF2B5EF4-FFF2-40B4-BE49-F238E27FC236}">
                <a16:creationId xmlns:a16="http://schemas.microsoft.com/office/drawing/2014/main" id="{DA1D0559-5305-489F-B4B7-F5B834B7AD5A}"/>
              </a:ext>
            </a:extLst>
          </p:cNvPr>
          <p:cNvSpPr txBox="1"/>
          <p:nvPr/>
        </p:nvSpPr>
        <p:spPr>
          <a:xfrm>
            <a:off x="7580391" y="5687532"/>
            <a:ext cx="3657601" cy="954107"/>
          </a:xfrm>
          <a:prstGeom prst="rect">
            <a:avLst/>
          </a:prstGeom>
          <a:noFill/>
          <a:ln w="38100">
            <a:solidFill>
              <a:srgbClr val="018659"/>
            </a:solidFill>
          </a:ln>
        </p:spPr>
        <p:txBody>
          <a:bodyPr wrap="square" rtlCol="0">
            <a:spAutoFit/>
          </a:bodyPr>
          <a:lstStyle/>
          <a:p>
            <a:pPr algn="ctr"/>
            <a:r>
              <a:rPr lang="en-US" sz="2800" dirty="0">
                <a:solidFill>
                  <a:srgbClr val="018659"/>
                </a:solidFill>
                <a:latin typeface="Times New Roman" panose="02020603050405020304" pitchFamily="18" charset="0"/>
                <a:cs typeface="Times New Roman" panose="02020603050405020304" pitchFamily="18" charset="0"/>
              </a:rPr>
              <a:t>∆</a:t>
            </a:r>
            <a:r>
              <a:rPr lang="en-US" sz="2800" i="1" dirty="0">
                <a:solidFill>
                  <a:srgbClr val="018659"/>
                </a:solidFill>
                <a:latin typeface="Times New Roman" panose="02020603050405020304" pitchFamily="18" charset="0"/>
                <a:cs typeface="Times New Roman" panose="02020603050405020304" pitchFamily="18" charset="0"/>
              </a:rPr>
              <a:t>D</a:t>
            </a:r>
            <a:r>
              <a:rPr lang="en-US" sz="2800" dirty="0">
                <a:solidFill>
                  <a:srgbClr val="018659"/>
                </a:solidFill>
                <a:latin typeface="Times New Roman" panose="02020603050405020304" pitchFamily="18" charset="0"/>
                <a:cs typeface="Times New Roman" panose="02020603050405020304" pitchFamily="18" charset="0"/>
              </a:rPr>
              <a:t> and ∆</a:t>
            </a:r>
            <a:r>
              <a:rPr lang="en-US" sz="2800" i="1" dirty="0">
                <a:solidFill>
                  <a:srgbClr val="018659"/>
                </a:solidFill>
                <a:latin typeface="Times New Roman" panose="02020603050405020304" pitchFamily="18" charset="0"/>
                <a:cs typeface="Times New Roman" panose="02020603050405020304" pitchFamily="18" charset="0"/>
              </a:rPr>
              <a:t>t</a:t>
            </a:r>
            <a:r>
              <a:rPr lang="en-US" sz="2800" dirty="0">
                <a:solidFill>
                  <a:srgbClr val="018659"/>
                </a:solidFill>
                <a:latin typeface="Times New Roman" panose="02020603050405020304" pitchFamily="18" charset="0"/>
                <a:cs typeface="Times New Roman" panose="02020603050405020304" pitchFamily="18" charset="0"/>
              </a:rPr>
              <a:t> scale by the same factor</a:t>
            </a:r>
          </a:p>
        </p:txBody>
      </p:sp>
      <p:cxnSp>
        <p:nvCxnSpPr>
          <p:cNvPr id="10" name="Straight Arrow Connector 9">
            <a:extLst>
              <a:ext uri="{FF2B5EF4-FFF2-40B4-BE49-F238E27FC236}">
                <a16:creationId xmlns:a16="http://schemas.microsoft.com/office/drawing/2014/main" id="{1CCB3E18-AA65-40FB-81DE-3E6417387793}"/>
              </a:ext>
            </a:extLst>
          </p:cNvPr>
          <p:cNvCxnSpPr>
            <a:cxnSpLocks/>
          </p:cNvCxnSpPr>
          <p:nvPr/>
        </p:nvCxnSpPr>
        <p:spPr>
          <a:xfrm flipH="1" flipV="1">
            <a:off x="6559573" y="5099808"/>
            <a:ext cx="882869" cy="725214"/>
          </a:xfrm>
          <a:prstGeom prst="straightConnector1">
            <a:avLst/>
          </a:prstGeom>
          <a:ln w="38100">
            <a:solidFill>
              <a:srgbClr val="018659"/>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AECEE3A3-EABE-49B6-B14E-C61511289CED}"/>
              </a:ext>
            </a:extLst>
          </p:cNvPr>
          <p:cNvSpPr txBox="1"/>
          <p:nvPr/>
        </p:nvSpPr>
        <p:spPr>
          <a:xfrm>
            <a:off x="8395836" y="3929693"/>
            <a:ext cx="3360065" cy="1323439"/>
          </a:xfrm>
          <a:prstGeom prst="rect">
            <a:avLst/>
          </a:prstGeom>
          <a:noFill/>
          <a:ln w="38100">
            <a:noFill/>
          </a:ln>
        </p:spPr>
        <p:txBody>
          <a:bodyPr wrap="square" rtlCol="0">
            <a:spAutoFit/>
          </a:bodyPr>
          <a:lstStyle/>
          <a:p>
            <a:pPr algn="ctr"/>
            <a:r>
              <a:rPr lang="en-US" sz="4000" dirty="0">
                <a:solidFill>
                  <a:srgbClr val="018659"/>
                </a:solidFill>
                <a:latin typeface="Times New Roman" panose="02020603050405020304" pitchFamily="18" charset="0"/>
                <a:cs typeface="Times New Roman" panose="02020603050405020304" pitchFamily="18" charset="0"/>
              </a:rPr>
              <a:t>∆</a:t>
            </a:r>
            <a:r>
              <a:rPr lang="en-US" sz="4000" i="1" dirty="0">
                <a:solidFill>
                  <a:srgbClr val="018659"/>
                </a:solidFill>
                <a:latin typeface="Times New Roman" panose="02020603050405020304" pitchFamily="18" charset="0"/>
                <a:cs typeface="Times New Roman" panose="02020603050405020304" pitchFamily="18" charset="0"/>
              </a:rPr>
              <a:t>D</a:t>
            </a:r>
            <a:r>
              <a:rPr lang="en-US" sz="4000" dirty="0">
                <a:solidFill>
                  <a:srgbClr val="018659"/>
                </a:solidFill>
                <a:latin typeface="Times New Roman" panose="02020603050405020304" pitchFamily="18" charset="0"/>
                <a:cs typeface="Times New Roman" panose="02020603050405020304" pitchFamily="18" charset="0"/>
              </a:rPr>
              <a:t> and ∆</a:t>
            </a:r>
            <a:r>
              <a:rPr lang="en-US" sz="4000" i="1" dirty="0">
                <a:solidFill>
                  <a:srgbClr val="018659"/>
                </a:solidFill>
                <a:latin typeface="Times New Roman" panose="02020603050405020304" pitchFamily="18" charset="0"/>
                <a:cs typeface="Times New Roman" panose="02020603050405020304" pitchFamily="18" charset="0"/>
              </a:rPr>
              <a:t>t</a:t>
            </a:r>
            <a:r>
              <a:rPr lang="en-US" sz="4000" dirty="0">
                <a:solidFill>
                  <a:srgbClr val="018659"/>
                </a:solidFill>
                <a:latin typeface="Times New Roman" panose="02020603050405020304" pitchFamily="18" charset="0"/>
                <a:cs typeface="Times New Roman" panose="02020603050405020304" pitchFamily="18" charset="0"/>
              </a:rPr>
              <a:t> are proportional</a:t>
            </a:r>
            <a:endParaRPr lang="en-US" sz="4000" dirty="0">
              <a:solidFill>
                <a:srgbClr val="018659"/>
              </a:solidFill>
            </a:endParaRPr>
          </a:p>
        </p:txBody>
      </p:sp>
      <p:sp>
        <p:nvSpPr>
          <p:cNvPr id="2" name="TextBox 1">
            <a:extLst>
              <a:ext uri="{FF2B5EF4-FFF2-40B4-BE49-F238E27FC236}">
                <a16:creationId xmlns:a16="http://schemas.microsoft.com/office/drawing/2014/main" id="{DBB8B5EB-9A3F-D727-9910-DED1FB0C742E}"/>
              </a:ext>
            </a:extLst>
          </p:cNvPr>
          <p:cNvSpPr txBox="1"/>
          <p:nvPr/>
        </p:nvSpPr>
        <p:spPr>
          <a:xfrm>
            <a:off x="758079" y="959178"/>
            <a:ext cx="8518679" cy="954107"/>
          </a:xfrm>
          <a:prstGeom prst="rect">
            <a:avLst/>
          </a:prstGeom>
          <a:noFill/>
        </p:spPr>
        <p:txBody>
          <a:bodyPr wrap="none" rtlCol="0">
            <a:spAutoFit/>
          </a:bodyPr>
          <a:lstStyle/>
          <a:p>
            <a:r>
              <a:rPr lang="en-US" sz="2800" u="sng" dirty="0">
                <a:latin typeface="Times New Roman" panose="02020603050405020304" pitchFamily="18" charset="0"/>
                <a:cs typeface="Times New Roman" panose="02020603050405020304" pitchFamily="18" charset="0"/>
              </a:rPr>
              <a:t>What does it mean to say</a:t>
            </a:r>
            <a:r>
              <a:rPr lang="en-US" sz="2800" dirty="0">
                <a:latin typeface="Times New Roman" panose="02020603050405020304" pitchFamily="18" charset="0"/>
                <a:cs typeface="Times New Roman" panose="02020603050405020304" pitchFamily="18" charset="0"/>
              </a:rPr>
              <a:t>: </a:t>
            </a:r>
          </a:p>
          <a:p>
            <a:r>
              <a:rPr lang="en-US" sz="2800" dirty="0">
                <a:latin typeface="Times New Roman" panose="02020603050405020304" pitchFamily="18" charset="0"/>
                <a:cs typeface="Times New Roman" panose="02020603050405020304" pitchFamily="18" charset="0"/>
              </a:rPr>
              <a:t>“The rocket is traveling at a </a:t>
            </a:r>
            <a:r>
              <a:rPr lang="en-US" sz="2800" u="sng" dirty="0">
                <a:latin typeface="Times New Roman" panose="02020603050405020304" pitchFamily="18" charset="0"/>
                <a:cs typeface="Times New Roman" panose="02020603050405020304" pitchFamily="18" charset="0"/>
              </a:rPr>
              <a:t>constant speed</a:t>
            </a:r>
            <a:r>
              <a:rPr lang="en-US" sz="2800" dirty="0">
                <a:latin typeface="Times New Roman" panose="02020603050405020304" pitchFamily="18" charset="0"/>
                <a:cs typeface="Times New Roman" panose="02020603050405020304" pitchFamily="18" charset="0"/>
              </a:rPr>
              <a:t> of 7200 ft/s”? </a:t>
            </a:r>
          </a:p>
        </p:txBody>
      </p:sp>
      <p:sp>
        <p:nvSpPr>
          <p:cNvPr id="3" name="Title 1">
            <a:extLst>
              <a:ext uri="{FF2B5EF4-FFF2-40B4-BE49-F238E27FC236}">
                <a16:creationId xmlns:a16="http://schemas.microsoft.com/office/drawing/2014/main" id="{BECB23B2-17F9-EF97-F2CB-99708389402D}"/>
              </a:ext>
            </a:extLst>
          </p:cNvPr>
          <p:cNvSpPr txBox="1">
            <a:spLocks/>
          </p:cNvSpPr>
          <p:nvPr/>
        </p:nvSpPr>
        <p:spPr>
          <a:xfrm>
            <a:off x="91440" y="0"/>
            <a:ext cx="11382704" cy="9591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Times New Roman" panose="02020603050405020304" pitchFamily="18" charset="0"/>
                <a:cs typeface="Times New Roman" panose="02020603050405020304" pitchFamily="18" charset="0"/>
              </a:rPr>
              <a:t>Constant and average rate of change: NASA launch data</a:t>
            </a:r>
          </a:p>
        </p:txBody>
      </p:sp>
    </p:spTree>
    <p:extLst>
      <p:ext uri="{BB962C8B-B14F-4D97-AF65-F5344CB8AC3E}">
        <p14:creationId xmlns:p14="http://schemas.microsoft.com/office/powerpoint/2010/main" val="2594959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fade">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Effect transition="in" filter="fade">
                                      <p:cBhvr>
                                        <p:cTn id="27" dur="500"/>
                                        <p:tgtEl>
                                          <p:spTgt spid="4">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fade">
                                      <p:cBhvr>
                                        <p:cTn id="35" dur="500"/>
                                        <p:tgtEl>
                                          <p:spTgt spid="6"/>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fade">
                                      <p:cBhvr>
                                        <p:cTn id="40" dur="500"/>
                                        <p:tgtEl>
                                          <p:spTgt spid="8"/>
                                        </p:tgtEl>
                                      </p:cBhvr>
                                    </p:animEffect>
                                  </p:childTnLst>
                                </p:cTn>
                              </p:par>
                              <p:par>
                                <p:cTn id="41" presetID="10" presetClass="entr" presetSubtype="0" fill="hold" nodeType="with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fade">
                                      <p:cBhvr>
                                        <p:cTn id="43" dur="500"/>
                                        <p:tgtEl>
                                          <p:spTgt spid="10"/>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fade">
                                      <p:cBhvr>
                                        <p:cTn id="46" dur="500"/>
                                        <p:tgtEl>
                                          <p:spTgt spid="9"/>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1"/>
                                        </p:tgtEl>
                                        <p:attrNameLst>
                                          <p:attrName>style.visibility</p:attrName>
                                        </p:attrNameLst>
                                      </p:cBhvr>
                                      <p:to>
                                        <p:strVal val="visible"/>
                                      </p:to>
                                    </p:set>
                                    <p:animEffect transition="in" filter="fade">
                                      <p:cBhvr>
                                        <p:cTn id="5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3CF1F4-FFB4-4094-95B7-6EC1CD2E2310}"/>
              </a:ext>
            </a:extLst>
          </p:cNvPr>
          <p:cNvSpPr>
            <a:spLocks noGrp="1"/>
          </p:cNvSpPr>
          <p:nvPr>
            <p:ph idx="1"/>
          </p:nvPr>
        </p:nvSpPr>
        <p:spPr>
          <a:xfrm>
            <a:off x="597159" y="1137023"/>
            <a:ext cx="11028784" cy="5383763"/>
          </a:xfrm>
        </p:spPr>
        <p:txBody>
          <a:bodyPr>
            <a:noAutofit/>
          </a:bodyPr>
          <a:lstStyle/>
          <a:p>
            <a:pPr marL="0" indent="0">
              <a:buNone/>
            </a:pPr>
            <a:r>
              <a:rPr lang="en-US" sz="3200" u="sng" dirty="0">
                <a:latin typeface="Times New Roman" panose="02020603050405020304" pitchFamily="18" charset="0"/>
                <a:cs typeface="Times New Roman" panose="02020603050405020304" pitchFamily="18" charset="0"/>
              </a:rPr>
              <a:t>Meaning of constant rate</a:t>
            </a:r>
            <a:r>
              <a:rPr lang="en-US" sz="3200" dirty="0">
                <a:latin typeface="Times New Roman" panose="02020603050405020304" pitchFamily="18" charset="0"/>
                <a:cs typeface="Times New Roman" panose="02020603050405020304" pitchFamily="18" charset="0"/>
              </a:rPr>
              <a:t>   (reminder)</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i="1" dirty="0">
                <a:latin typeface="Times New Roman" panose="02020603050405020304" pitchFamily="18" charset="0"/>
                <a:cs typeface="Times New Roman" panose="02020603050405020304" pitchFamily="18" charset="0"/>
              </a:rPr>
              <a:t>y</a:t>
            </a:r>
            <a:r>
              <a:rPr lang="en-US" dirty="0">
                <a:latin typeface="Times New Roman" panose="02020603050405020304" pitchFamily="18" charset="0"/>
                <a:cs typeface="Times New Roman" panose="02020603050405020304" pitchFamily="18" charset="0"/>
              </a:rPr>
              <a:t> changes at a constant rate with respect to </a:t>
            </a:r>
            <a:r>
              <a:rPr lang="en-US" i="1" dirty="0">
                <a:latin typeface="Times New Roman" panose="02020603050405020304" pitchFamily="18" charset="0"/>
                <a:cs typeface="Times New Roman" panose="02020603050405020304" pitchFamily="18" charset="0"/>
              </a:rPr>
              <a:t>x</a:t>
            </a:r>
            <a:r>
              <a:rPr lang="en-US" dirty="0">
                <a:latin typeface="Times New Roman" panose="02020603050405020304" pitchFamily="18" charset="0"/>
                <a:cs typeface="Times New Roman" panose="02020603050405020304" pitchFamily="18" charset="0"/>
              </a:rPr>
              <a:t> means</a:t>
            </a:r>
            <a:br>
              <a:rPr lang="en-US" i="1" dirty="0">
                <a:latin typeface="Times New Roman" panose="02020603050405020304" pitchFamily="18" charset="0"/>
                <a:cs typeface="Times New Roman" panose="02020603050405020304" pitchFamily="18" charset="0"/>
              </a:rPr>
            </a:br>
            <a:endParaRPr lang="en-US" i="1" dirty="0">
              <a:latin typeface="Times New Roman" panose="02020603050405020304" pitchFamily="18" charset="0"/>
              <a:cs typeface="Times New Roman" panose="02020603050405020304" pitchFamily="18" charset="0"/>
            </a:endParaRPr>
          </a:p>
          <a:p>
            <a:pPr marL="0" indent="0">
              <a:buNone/>
            </a:pPr>
            <a:r>
              <a:rPr lang="en-US"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their changes are proportional</a:t>
            </a:r>
          </a:p>
          <a:p>
            <a:pPr marL="0" indent="0">
              <a:buNone/>
            </a:pP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Δ</a:t>
            </a:r>
            <a:r>
              <a:rPr lang="en-US" i="1" dirty="0">
                <a:latin typeface="Times New Roman" panose="02020603050405020304" pitchFamily="18" charset="0"/>
                <a:cs typeface="Times New Roman" panose="02020603050405020304" pitchFamily="18" charset="0"/>
              </a:rPr>
              <a:t>y</a:t>
            </a:r>
            <a:r>
              <a:rPr lang="en-US" dirty="0">
                <a:latin typeface="Times New Roman" panose="02020603050405020304" pitchFamily="18" charset="0"/>
                <a:cs typeface="Times New Roman" panose="02020603050405020304" pitchFamily="18" charset="0"/>
              </a:rPr>
              <a:t> = </a:t>
            </a:r>
            <a:r>
              <a:rPr lang="en-US" i="1" dirty="0">
                <a:latin typeface="Times New Roman" panose="02020603050405020304" pitchFamily="18" charset="0"/>
                <a:cs typeface="Times New Roman" panose="02020603050405020304" pitchFamily="18" charset="0"/>
              </a:rPr>
              <a:t>k</a:t>
            </a:r>
            <a:r>
              <a:rPr lang="en-US" dirty="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Δ</a:t>
            </a:r>
            <a:r>
              <a:rPr lang="en-US" i="1" dirty="0">
                <a:latin typeface="Times New Roman" panose="02020603050405020304" pitchFamily="18" charset="0"/>
                <a:cs typeface="Times New Roman" panose="02020603050405020304" pitchFamily="18" charset="0"/>
              </a:rPr>
              <a:t>x</a:t>
            </a:r>
          </a:p>
        </p:txBody>
      </p:sp>
      <p:graphicFrame>
        <p:nvGraphicFramePr>
          <p:cNvPr id="14" name="Object 13">
            <a:extLst>
              <a:ext uri="{FF2B5EF4-FFF2-40B4-BE49-F238E27FC236}">
                <a16:creationId xmlns:a16="http://schemas.microsoft.com/office/drawing/2014/main" id="{EB63EFE9-6B0A-43A0-8EF0-90F14DF7E4E5}"/>
              </a:ext>
            </a:extLst>
          </p:cNvPr>
          <p:cNvGraphicFramePr>
            <a:graphicFrameLocks noChangeAspect="1"/>
          </p:cNvGraphicFramePr>
          <p:nvPr>
            <p:extLst>
              <p:ext uri="{D42A27DB-BD31-4B8C-83A1-F6EECF244321}">
                <p14:modId xmlns:p14="http://schemas.microsoft.com/office/powerpoint/2010/main" val="1193486365"/>
              </p:ext>
            </p:extLst>
          </p:nvPr>
        </p:nvGraphicFramePr>
        <p:xfrm>
          <a:off x="3423986" y="4586362"/>
          <a:ext cx="2030413" cy="923925"/>
        </p:xfrm>
        <a:graphic>
          <a:graphicData uri="http://schemas.openxmlformats.org/presentationml/2006/ole">
            <mc:AlternateContent xmlns:mc="http://schemas.openxmlformats.org/markup-compatibility/2006">
              <mc:Choice xmlns:v="urn:schemas-microsoft-com:vml" Requires="v">
                <p:oleObj name="Equation" r:id="rId3" imgW="850680" imgH="393480" progId="Equation.DSMT4">
                  <p:embed/>
                </p:oleObj>
              </mc:Choice>
              <mc:Fallback>
                <p:oleObj name="Equation" r:id="rId3" imgW="850680" imgH="393480" progId="Equation.DSMT4">
                  <p:embed/>
                  <p:pic>
                    <p:nvPicPr>
                      <p:cNvPr id="14" name="Object 13">
                        <a:extLst>
                          <a:ext uri="{FF2B5EF4-FFF2-40B4-BE49-F238E27FC236}">
                            <a16:creationId xmlns:a16="http://schemas.microsoft.com/office/drawing/2014/main" id="{EB63EFE9-6B0A-43A0-8EF0-90F14DF7E4E5}"/>
                          </a:ext>
                        </a:extLst>
                      </p:cNvPr>
                      <p:cNvPicPr/>
                      <p:nvPr/>
                    </p:nvPicPr>
                    <p:blipFill>
                      <a:blip r:embed="rId4"/>
                      <a:stretch>
                        <a:fillRect/>
                      </a:stretch>
                    </p:blipFill>
                    <p:spPr>
                      <a:xfrm>
                        <a:off x="3423986" y="4586362"/>
                        <a:ext cx="2030413" cy="923925"/>
                      </a:xfrm>
                      <a:prstGeom prst="rect">
                        <a:avLst/>
                      </a:prstGeom>
                      <a:noFill/>
                    </p:spPr>
                  </p:pic>
                </p:oleObj>
              </mc:Fallback>
            </mc:AlternateContent>
          </a:graphicData>
        </a:graphic>
      </p:graphicFrame>
      <p:sp>
        <p:nvSpPr>
          <p:cNvPr id="2" name="Title 1">
            <a:extLst>
              <a:ext uri="{FF2B5EF4-FFF2-40B4-BE49-F238E27FC236}">
                <a16:creationId xmlns:a16="http://schemas.microsoft.com/office/drawing/2014/main" id="{0028B973-EAD2-807E-680C-B5A262E83130}"/>
              </a:ext>
            </a:extLst>
          </p:cNvPr>
          <p:cNvSpPr txBox="1">
            <a:spLocks/>
          </p:cNvSpPr>
          <p:nvPr/>
        </p:nvSpPr>
        <p:spPr>
          <a:xfrm>
            <a:off x="91440" y="0"/>
            <a:ext cx="11382704" cy="9591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Times New Roman" panose="02020603050405020304" pitchFamily="18" charset="0"/>
                <a:cs typeface="Times New Roman" panose="02020603050405020304" pitchFamily="18" charset="0"/>
              </a:rPr>
              <a:t>Constant and average rate of change: NASA launch data</a:t>
            </a:r>
          </a:p>
        </p:txBody>
      </p:sp>
      <p:graphicFrame>
        <p:nvGraphicFramePr>
          <p:cNvPr id="4" name="Object 3">
            <a:extLst>
              <a:ext uri="{FF2B5EF4-FFF2-40B4-BE49-F238E27FC236}">
                <a16:creationId xmlns:a16="http://schemas.microsoft.com/office/drawing/2014/main" id="{631527E6-C5F9-D7F3-D2BC-CE1642B59416}"/>
              </a:ext>
            </a:extLst>
          </p:cNvPr>
          <p:cNvGraphicFramePr>
            <a:graphicFrameLocks noChangeAspect="1"/>
          </p:cNvGraphicFramePr>
          <p:nvPr>
            <p:extLst>
              <p:ext uri="{D42A27DB-BD31-4B8C-83A1-F6EECF244321}">
                <p14:modId xmlns:p14="http://schemas.microsoft.com/office/powerpoint/2010/main" val="3536810265"/>
              </p:ext>
            </p:extLst>
          </p:nvPr>
        </p:nvGraphicFramePr>
        <p:xfrm>
          <a:off x="2473066" y="5776618"/>
          <a:ext cx="9121775" cy="477837"/>
        </p:xfrm>
        <a:graphic>
          <a:graphicData uri="http://schemas.openxmlformats.org/presentationml/2006/ole">
            <mc:AlternateContent xmlns:mc="http://schemas.openxmlformats.org/markup-compatibility/2006">
              <mc:Choice xmlns:v="urn:schemas-microsoft-com:vml" Requires="v">
                <p:oleObj name="Equation" r:id="rId5" imgW="3822480" imgH="203040" progId="Equation.DSMT4">
                  <p:embed/>
                </p:oleObj>
              </mc:Choice>
              <mc:Fallback>
                <p:oleObj name="Equation" r:id="rId5" imgW="3822480" imgH="203040" progId="Equation.DSMT4">
                  <p:embed/>
                  <p:pic>
                    <p:nvPicPr>
                      <p:cNvPr id="14" name="Object 13">
                        <a:extLst>
                          <a:ext uri="{FF2B5EF4-FFF2-40B4-BE49-F238E27FC236}">
                            <a16:creationId xmlns:a16="http://schemas.microsoft.com/office/drawing/2014/main" id="{EB63EFE9-6B0A-43A0-8EF0-90F14DF7E4E5}"/>
                          </a:ext>
                        </a:extLst>
                      </p:cNvPr>
                      <p:cNvPicPr/>
                      <p:nvPr/>
                    </p:nvPicPr>
                    <p:blipFill>
                      <a:blip r:embed="rId6"/>
                      <a:stretch>
                        <a:fillRect/>
                      </a:stretch>
                    </p:blipFill>
                    <p:spPr>
                      <a:xfrm>
                        <a:off x="2473066" y="5776618"/>
                        <a:ext cx="9121775" cy="477837"/>
                      </a:xfrm>
                      <a:prstGeom prst="rect">
                        <a:avLst/>
                      </a:prstGeom>
                      <a:noFill/>
                    </p:spPr>
                  </p:pic>
                </p:oleObj>
              </mc:Fallback>
            </mc:AlternateContent>
          </a:graphicData>
        </a:graphic>
      </p:graphicFrame>
    </p:spTree>
    <p:extLst>
      <p:ext uri="{BB962C8B-B14F-4D97-AF65-F5344CB8AC3E}">
        <p14:creationId xmlns:p14="http://schemas.microsoft.com/office/powerpoint/2010/main" val="1826713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4"/>
          <p:cNvSpPr>
            <a:spLocks noChangeArrowheads="1"/>
          </p:cNvSpPr>
          <p:nvPr/>
        </p:nvSpPr>
        <p:spPr bwMode="auto">
          <a:xfrm>
            <a:off x="658906" y="2567225"/>
            <a:ext cx="11178598" cy="1723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333333"/>
                </a:solidFill>
                <a:effectLst/>
                <a:latin typeface="Times New Roman" panose="02020603050405020304" pitchFamily="18" charset="0"/>
                <a:cs typeface="Times New Roman" panose="02020603050405020304" pitchFamily="18" charset="0"/>
              </a:rPr>
              <a:t>Write a formula relating </a:t>
            </a:r>
            <a:r>
              <a:rPr kumimoji="0" lang="en-US" altLang="en-US" sz="2800" b="0" i="0" u="none" strike="noStrike" cap="none" normalizeH="0" baseline="0" dirty="0" err="1">
                <a:ln>
                  <a:noFill/>
                </a:ln>
                <a:solidFill>
                  <a:srgbClr val="333333"/>
                </a:solidFill>
                <a:effectLst/>
                <a:latin typeface="Times New Roman" panose="02020603050405020304" pitchFamily="18" charset="0"/>
                <a:cs typeface="Times New Roman" panose="02020603050405020304" pitchFamily="18" charset="0"/>
              </a:rPr>
              <a:t>Δ</a:t>
            </a:r>
            <a:r>
              <a:rPr kumimoji="0" lang="en-US" altLang="en-US" sz="2800" b="0" i="1" u="none" strike="noStrike" cap="none" normalizeH="0" baseline="0" dirty="0" err="1">
                <a:ln>
                  <a:noFill/>
                </a:ln>
                <a:solidFill>
                  <a:srgbClr val="333333"/>
                </a:solidFill>
                <a:effectLst/>
                <a:latin typeface="Times New Roman" panose="02020603050405020304" pitchFamily="18" charset="0"/>
                <a:cs typeface="Times New Roman" panose="02020603050405020304" pitchFamily="18" charset="0"/>
              </a:rPr>
              <a:t>h</a:t>
            </a:r>
            <a:r>
              <a:rPr kumimoji="0" lang="en-US" altLang="en-US" sz="2800" b="0" i="0" u="none" strike="noStrike" cap="none" normalizeH="0" baseline="0" dirty="0">
                <a:ln>
                  <a:noFill/>
                </a:ln>
                <a:solidFill>
                  <a:srgbClr val="333333"/>
                </a:solidFill>
                <a:effectLst/>
                <a:latin typeface="Times New Roman" panose="02020603050405020304" pitchFamily="18" charset="0"/>
                <a:cs typeface="Times New Roman" panose="02020603050405020304" pitchFamily="18" charset="0"/>
              </a:rPr>
              <a:t> and </a:t>
            </a:r>
            <a:r>
              <a:rPr kumimoji="0" lang="en-US" altLang="en-US" sz="2800" b="0" i="0" u="none" strike="noStrike" cap="none" normalizeH="0" baseline="0" dirty="0" err="1">
                <a:ln>
                  <a:noFill/>
                </a:ln>
                <a:solidFill>
                  <a:srgbClr val="333333"/>
                </a:solidFill>
                <a:effectLst/>
                <a:latin typeface="Times New Roman" panose="02020603050405020304" pitchFamily="18" charset="0"/>
                <a:cs typeface="Times New Roman" panose="02020603050405020304" pitchFamily="18" charset="0"/>
              </a:rPr>
              <a:t>Δ</a:t>
            </a:r>
            <a:r>
              <a:rPr kumimoji="0" lang="en-US" altLang="en-US" sz="2800" b="0" i="1" u="none" strike="noStrike" cap="none" normalizeH="0" baseline="0" dirty="0" err="1">
                <a:ln>
                  <a:noFill/>
                </a:ln>
                <a:solidFill>
                  <a:srgbClr val="333333"/>
                </a:solidFill>
                <a:effectLst/>
                <a:latin typeface="Times New Roman" panose="02020603050405020304" pitchFamily="18" charset="0"/>
                <a:cs typeface="Times New Roman" panose="02020603050405020304" pitchFamily="18" charset="0"/>
              </a:rPr>
              <a:t>t</a:t>
            </a:r>
            <a:r>
              <a:rPr kumimoji="0" lang="en-US" altLang="en-US" sz="2800" b="0" i="0" u="none" strike="noStrike" cap="none" normalizeH="0" baseline="0" dirty="0">
                <a:ln>
                  <a:noFill/>
                </a:ln>
                <a:solidFill>
                  <a:srgbClr val="333333"/>
                </a:solidFill>
                <a:effectLst/>
                <a:latin typeface="Times New Roman" panose="02020603050405020304" pitchFamily="18" charset="0"/>
                <a:cs typeface="Times New Roman" panose="02020603050405020304" pitchFamily="18" charset="0"/>
              </a:rPr>
              <a:t>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2800" dirty="0">
              <a:solidFill>
                <a:srgbClr val="333333"/>
              </a:solidFill>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800" b="0" i="0" u="none" strike="noStrike" cap="none" normalizeH="0" baseline="0" dirty="0">
                <a:ln>
                  <a:noFill/>
                </a:ln>
                <a:solidFill>
                  <a:srgbClr val="333333"/>
                </a:solidFill>
                <a:effectLst/>
                <a:latin typeface="Times New Roman" panose="02020603050405020304" pitchFamily="18" charset="0"/>
                <a:cs typeface="Times New Roman" panose="02020603050405020304" pitchFamily="18" charset="0"/>
              </a:rPr>
              <a:t>(with height represented by </a:t>
            </a:r>
            <a:r>
              <a:rPr kumimoji="0" lang="en-US" altLang="en-US" sz="2800" b="0" i="1" u="none" strike="noStrike" cap="none" normalizeH="0" baseline="0" dirty="0">
                <a:ln>
                  <a:noFill/>
                </a:ln>
                <a:solidFill>
                  <a:srgbClr val="333333"/>
                </a:solidFill>
                <a:effectLst/>
                <a:latin typeface="Times New Roman" panose="02020603050405020304" pitchFamily="18" charset="0"/>
                <a:cs typeface="Times New Roman" panose="02020603050405020304" pitchFamily="18" charset="0"/>
              </a:rPr>
              <a:t>h</a:t>
            </a:r>
            <a:r>
              <a:rPr kumimoji="0" lang="en-US" altLang="en-US" sz="2800" b="0" i="0" u="none" strike="noStrike" cap="none" normalizeH="0" baseline="0" dirty="0">
                <a:ln>
                  <a:noFill/>
                </a:ln>
                <a:solidFill>
                  <a:srgbClr val="333333"/>
                </a:solidFill>
                <a:effectLst/>
                <a:latin typeface="Times New Roman" panose="02020603050405020304" pitchFamily="18" charset="0"/>
                <a:cs typeface="Times New Roman" panose="02020603050405020304" pitchFamily="18" charset="0"/>
              </a:rPr>
              <a:t> in feet </a:t>
            </a:r>
            <a:br>
              <a:rPr kumimoji="0" lang="en-US" altLang="en-US" sz="2800" b="0" i="0" u="none" strike="noStrike" cap="none" normalizeH="0" baseline="0" dirty="0">
                <a:ln>
                  <a:noFill/>
                </a:ln>
                <a:solidFill>
                  <a:srgbClr val="333333"/>
                </a:solidFill>
                <a:effectLst/>
                <a:latin typeface="Times New Roman" panose="02020603050405020304" pitchFamily="18" charset="0"/>
                <a:cs typeface="Times New Roman" panose="02020603050405020304" pitchFamily="18" charset="0"/>
              </a:rPr>
            </a:br>
            <a:r>
              <a:rPr kumimoji="0" lang="en-US" altLang="en-US" sz="2800" b="0" i="0" u="none" strike="noStrike" cap="none" normalizeH="0" baseline="0" dirty="0">
                <a:ln>
                  <a:noFill/>
                </a:ln>
                <a:solidFill>
                  <a:srgbClr val="333333"/>
                </a:solidFill>
                <a:effectLst/>
                <a:latin typeface="Times New Roman" panose="02020603050405020304" pitchFamily="18" charset="0"/>
                <a:cs typeface="Times New Roman" panose="02020603050405020304" pitchFamily="18" charset="0"/>
              </a:rPr>
              <a:t>and time since launch represented by </a:t>
            </a:r>
            <a:r>
              <a:rPr kumimoji="0" lang="en-US" altLang="en-US" sz="2800" b="0" i="1" u="none" strike="noStrike" cap="none" normalizeH="0" baseline="0" dirty="0">
                <a:ln>
                  <a:noFill/>
                </a:ln>
                <a:solidFill>
                  <a:srgbClr val="333333"/>
                </a:solidFill>
                <a:effectLst/>
                <a:latin typeface="Times New Roman" panose="02020603050405020304" pitchFamily="18" charset="0"/>
                <a:cs typeface="Times New Roman" panose="02020603050405020304" pitchFamily="18" charset="0"/>
              </a:rPr>
              <a:t>t</a:t>
            </a:r>
            <a:r>
              <a:rPr kumimoji="0" lang="en-US" altLang="en-US" sz="2800" b="0" i="0" u="none" strike="noStrike" cap="none" normalizeH="0" baseline="0" dirty="0">
                <a:ln>
                  <a:noFill/>
                </a:ln>
                <a:solidFill>
                  <a:srgbClr val="333333"/>
                </a:solidFill>
                <a:effectLst/>
                <a:latin typeface="Times New Roman" panose="02020603050405020304" pitchFamily="18" charset="0"/>
                <a:cs typeface="Times New Roman" panose="02020603050405020304" pitchFamily="18" charset="0"/>
              </a:rPr>
              <a:t> in seconds)</a:t>
            </a:r>
            <a:r>
              <a:rPr kumimoji="0" lang="en-US" altLang="en-US" sz="2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p>
        </p:txBody>
      </p:sp>
      <p:sp>
        <p:nvSpPr>
          <p:cNvPr id="4" name="Rectangle 4">
            <a:extLst>
              <a:ext uri="{FF2B5EF4-FFF2-40B4-BE49-F238E27FC236}">
                <a16:creationId xmlns:a16="http://schemas.microsoft.com/office/drawing/2014/main" id="{0E655DEB-72C2-42E7-9584-DAF81CEB84BB}"/>
              </a:ext>
            </a:extLst>
          </p:cNvPr>
          <p:cNvSpPr>
            <a:spLocks noChangeArrowheads="1"/>
          </p:cNvSpPr>
          <p:nvPr/>
        </p:nvSpPr>
        <p:spPr bwMode="auto">
          <a:xfrm>
            <a:off x="4177862" y="5152548"/>
            <a:ext cx="2632841"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Δ</a:t>
            </a:r>
            <a:r>
              <a:rPr kumimoji="0" lang="en-US" altLang="en-US" sz="3200" b="0" i="1"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h</a:t>
            </a:r>
            <a:r>
              <a:rPr kumimoji="0" lang="en-US" altLang="en-US" sz="32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 7200 </a:t>
            </a:r>
            <a:r>
              <a:rPr kumimoji="0" lang="en-US" altLang="en-US" sz="3200" b="0" i="0"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Δ</a:t>
            </a:r>
            <a:r>
              <a:rPr kumimoji="0" lang="en-US" altLang="en-US" sz="3200" b="0" i="1" u="none" strike="noStrike" cap="none" normalizeH="0" baseline="0" dirty="0" err="1">
                <a:ln>
                  <a:noFill/>
                </a:ln>
                <a:solidFill>
                  <a:srgbClr val="FF0000"/>
                </a:solidFill>
                <a:effectLst/>
                <a:latin typeface="Times New Roman" panose="02020603050405020304" pitchFamily="18" charset="0"/>
                <a:cs typeface="Times New Roman" panose="02020603050405020304" pitchFamily="18" charset="0"/>
              </a:rPr>
              <a:t>t</a:t>
            </a:r>
            <a:r>
              <a:rPr kumimoji="0" lang="en-US" altLang="en-US" sz="3200" b="0" i="0" u="none" strike="noStrike" cap="none" normalizeH="0" baseline="0" dirty="0">
                <a:ln>
                  <a:noFill/>
                </a:ln>
                <a:solidFill>
                  <a:srgbClr val="FF0000"/>
                </a:solidFill>
                <a:effectLst/>
                <a:latin typeface="Times New Roman" panose="02020603050405020304" pitchFamily="18" charset="0"/>
                <a:cs typeface="Times New Roman" panose="02020603050405020304" pitchFamily="18" charset="0"/>
              </a:rPr>
              <a:t> </a:t>
            </a:r>
          </a:p>
        </p:txBody>
      </p:sp>
      <p:sp>
        <p:nvSpPr>
          <p:cNvPr id="2" name="Title 1">
            <a:extLst>
              <a:ext uri="{FF2B5EF4-FFF2-40B4-BE49-F238E27FC236}">
                <a16:creationId xmlns:a16="http://schemas.microsoft.com/office/drawing/2014/main" id="{7A92DD74-0DD8-E86E-7980-042D02957F8F}"/>
              </a:ext>
            </a:extLst>
          </p:cNvPr>
          <p:cNvSpPr txBox="1">
            <a:spLocks/>
          </p:cNvSpPr>
          <p:nvPr/>
        </p:nvSpPr>
        <p:spPr>
          <a:xfrm>
            <a:off x="91440" y="0"/>
            <a:ext cx="11382704" cy="9591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Times New Roman" panose="02020603050405020304" pitchFamily="18" charset="0"/>
                <a:cs typeface="Times New Roman" panose="02020603050405020304" pitchFamily="18" charset="0"/>
              </a:rPr>
              <a:t>Constant and average rate of change: NASA launch data</a:t>
            </a:r>
          </a:p>
        </p:txBody>
      </p:sp>
      <p:sp>
        <p:nvSpPr>
          <p:cNvPr id="3" name="TextBox 2">
            <a:extLst>
              <a:ext uri="{FF2B5EF4-FFF2-40B4-BE49-F238E27FC236}">
                <a16:creationId xmlns:a16="http://schemas.microsoft.com/office/drawing/2014/main" id="{08CCF735-B589-1575-02C3-AB352CFFA901}"/>
              </a:ext>
            </a:extLst>
          </p:cNvPr>
          <p:cNvSpPr txBox="1"/>
          <p:nvPr/>
        </p:nvSpPr>
        <p:spPr>
          <a:xfrm>
            <a:off x="758079" y="959178"/>
            <a:ext cx="8518679" cy="954107"/>
          </a:xfrm>
          <a:prstGeom prst="rect">
            <a:avLst/>
          </a:prstGeom>
          <a:noFill/>
        </p:spPr>
        <p:txBody>
          <a:bodyPr wrap="none" rtlCol="0">
            <a:spAutoFit/>
          </a:bodyPr>
          <a:lstStyle/>
          <a:p>
            <a:r>
              <a:rPr lang="en-US" sz="2800" u="sng" dirty="0">
                <a:latin typeface="Times New Roman" panose="02020603050405020304" pitchFamily="18" charset="0"/>
                <a:cs typeface="Times New Roman" panose="02020603050405020304" pitchFamily="18" charset="0"/>
              </a:rPr>
              <a:t>What does it mean to say</a:t>
            </a:r>
            <a:r>
              <a:rPr lang="en-US" sz="2800" dirty="0">
                <a:latin typeface="Times New Roman" panose="02020603050405020304" pitchFamily="18" charset="0"/>
                <a:cs typeface="Times New Roman" panose="02020603050405020304" pitchFamily="18" charset="0"/>
              </a:rPr>
              <a:t>: </a:t>
            </a:r>
          </a:p>
          <a:p>
            <a:r>
              <a:rPr lang="en-US" sz="2800" dirty="0">
                <a:latin typeface="Times New Roman" panose="02020603050405020304" pitchFamily="18" charset="0"/>
                <a:cs typeface="Times New Roman" panose="02020603050405020304" pitchFamily="18" charset="0"/>
              </a:rPr>
              <a:t>“The rocket is traveling at a </a:t>
            </a:r>
            <a:r>
              <a:rPr lang="en-US" sz="2800" u="sng" dirty="0">
                <a:latin typeface="Times New Roman" panose="02020603050405020304" pitchFamily="18" charset="0"/>
                <a:cs typeface="Times New Roman" panose="02020603050405020304" pitchFamily="18" charset="0"/>
              </a:rPr>
              <a:t>constant speed</a:t>
            </a:r>
            <a:r>
              <a:rPr lang="en-US" sz="2800" dirty="0">
                <a:latin typeface="Times New Roman" panose="02020603050405020304" pitchFamily="18" charset="0"/>
                <a:cs typeface="Times New Roman" panose="02020603050405020304" pitchFamily="18" charset="0"/>
              </a:rPr>
              <a:t> of 7200 ft/s”? </a:t>
            </a:r>
          </a:p>
        </p:txBody>
      </p:sp>
    </p:spTree>
    <p:extLst>
      <p:ext uri="{BB962C8B-B14F-4D97-AF65-F5344CB8AC3E}">
        <p14:creationId xmlns:p14="http://schemas.microsoft.com/office/powerpoint/2010/main" val="129155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b 1 Grap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129" y="1030322"/>
            <a:ext cx="7468133" cy="560394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8259206" y="1069145"/>
            <a:ext cx="3783637" cy="1815882"/>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Use the altitude graph to find the average speed of the rocket between the 5</a:t>
            </a:r>
            <a:r>
              <a:rPr lang="en-US" sz="2800" baseline="30000" dirty="0">
                <a:latin typeface="Times New Roman" panose="02020603050405020304" pitchFamily="18" charset="0"/>
                <a:cs typeface="Times New Roman" panose="02020603050405020304" pitchFamily="18" charset="0"/>
              </a:rPr>
              <a:t>th</a:t>
            </a:r>
            <a:r>
              <a:rPr lang="en-US" sz="2800" dirty="0">
                <a:latin typeface="Times New Roman" panose="02020603050405020304" pitchFamily="18" charset="0"/>
                <a:cs typeface="Times New Roman" panose="02020603050405020304" pitchFamily="18" charset="0"/>
              </a:rPr>
              <a:t> and 6</a:t>
            </a:r>
            <a:r>
              <a:rPr lang="en-US" sz="2800" baseline="30000" dirty="0">
                <a:latin typeface="Times New Roman" panose="02020603050405020304" pitchFamily="18" charset="0"/>
                <a:cs typeface="Times New Roman" panose="02020603050405020304" pitchFamily="18" charset="0"/>
              </a:rPr>
              <a:t>th</a:t>
            </a:r>
            <a:r>
              <a:rPr lang="en-US" sz="2800" dirty="0">
                <a:latin typeface="Times New Roman" panose="02020603050405020304" pitchFamily="18" charset="0"/>
                <a:cs typeface="Times New Roman" panose="02020603050405020304" pitchFamily="18" charset="0"/>
              </a:rPr>
              <a:t> data points.</a:t>
            </a:r>
          </a:p>
        </p:txBody>
      </p:sp>
      <p:graphicFrame>
        <p:nvGraphicFramePr>
          <p:cNvPr id="6" name="Object 5">
            <a:extLst>
              <a:ext uri="{FF2B5EF4-FFF2-40B4-BE49-F238E27FC236}">
                <a16:creationId xmlns:a16="http://schemas.microsoft.com/office/drawing/2014/main" id="{4D4891E3-BE46-4BB1-8504-BF7E2DF2492E}"/>
              </a:ext>
            </a:extLst>
          </p:cNvPr>
          <p:cNvGraphicFramePr>
            <a:graphicFrameLocks noChangeAspect="1"/>
          </p:cNvGraphicFramePr>
          <p:nvPr>
            <p:extLst>
              <p:ext uri="{D42A27DB-BD31-4B8C-83A1-F6EECF244321}">
                <p14:modId xmlns:p14="http://schemas.microsoft.com/office/powerpoint/2010/main" val="397305438"/>
              </p:ext>
            </p:extLst>
          </p:nvPr>
        </p:nvGraphicFramePr>
        <p:xfrm>
          <a:off x="8255068" y="3829063"/>
          <a:ext cx="2243138" cy="417512"/>
        </p:xfrm>
        <a:graphic>
          <a:graphicData uri="http://schemas.openxmlformats.org/presentationml/2006/ole">
            <mc:AlternateContent xmlns:mc="http://schemas.openxmlformats.org/markup-compatibility/2006">
              <mc:Choice xmlns:v="urn:schemas-microsoft-com:vml" Requires="v">
                <p:oleObj name="Equation" r:id="rId4" imgW="939600" imgH="177480" progId="Equation.DSMT4">
                  <p:embed/>
                </p:oleObj>
              </mc:Choice>
              <mc:Fallback>
                <p:oleObj name="Equation" r:id="rId4" imgW="939600" imgH="177480" progId="Equation.DSMT4">
                  <p:embed/>
                  <p:pic>
                    <p:nvPicPr>
                      <p:cNvPr id="6" name="Object 5">
                        <a:extLst>
                          <a:ext uri="{FF2B5EF4-FFF2-40B4-BE49-F238E27FC236}">
                            <a16:creationId xmlns:a16="http://schemas.microsoft.com/office/drawing/2014/main" id="{4D4891E3-BE46-4BB1-8504-BF7E2DF2492E}"/>
                          </a:ext>
                        </a:extLst>
                      </p:cNvPr>
                      <p:cNvPicPr/>
                      <p:nvPr/>
                    </p:nvPicPr>
                    <p:blipFill>
                      <a:blip r:embed="rId5"/>
                      <a:stretch>
                        <a:fillRect/>
                      </a:stretch>
                    </p:blipFill>
                    <p:spPr>
                      <a:xfrm>
                        <a:off x="8255068" y="3829063"/>
                        <a:ext cx="2243138" cy="417512"/>
                      </a:xfrm>
                      <a:prstGeom prst="rect">
                        <a:avLst/>
                      </a:prstGeom>
                      <a:solidFill>
                        <a:schemeClr val="bg1"/>
                      </a:solidFill>
                    </p:spPr>
                  </p:pic>
                </p:oleObj>
              </mc:Fallback>
            </mc:AlternateContent>
          </a:graphicData>
        </a:graphic>
      </p:graphicFrame>
      <p:graphicFrame>
        <p:nvGraphicFramePr>
          <p:cNvPr id="7" name="Object 6">
            <a:extLst>
              <a:ext uri="{FF2B5EF4-FFF2-40B4-BE49-F238E27FC236}">
                <a16:creationId xmlns:a16="http://schemas.microsoft.com/office/drawing/2014/main" id="{715792A8-73E8-468C-BE5F-B60996997711}"/>
              </a:ext>
            </a:extLst>
          </p:cNvPr>
          <p:cNvGraphicFramePr>
            <a:graphicFrameLocks noChangeAspect="1"/>
          </p:cNvGraphicFramePr>
          <p:nvPr>
            <p:extLst>
              <p:ext uri="{D42A27DB-BD31-4B8C-83A1-F6EECF244321}">
                <p14:modId xmlns:p14="http://schemas.microsoft.com/office/powerpoint/2010/main" val="1673952471"/>
              </p:ext>
            </p:extLst>
          </p:nvPr>
        </p:nvGraphicFramePr>
        <p:xfrm>
          <a:off x="8799581" y="5399374"/>
          <a:ext cx="1698625" cy="417512"/>
        </p:xfrm>
        <a:graphic>
          <a:graphicData uri="http://schemas.openxmlformats.org/presentationml/2006/ole">
            <mc:AlternateContent xmlns:mc="http://schemas.openxmlformats.org/markup-compatibility/2006">
              <mc:Choice xmlns:v="urn:schemas-microsoft-com:vml" Requires="v">
                <p:oleObj name="Equation" r:id="rId6" imgW="711000" imgH="177480" progId="Equation.DSMT4">
                  <p:embed/>
                </p:oleObj>
              </mc:Choice>
              <mc:Fallback>
                <p:oleObj name="Equation" r:id="rId6" imgW="711000" imgH="177480" progId="Equation.DSMT4">
                  <p:embed/>
                  <p:pic>
                    <p:nvPicPr>
                      <p:cNvPr id="7" name="Object 6">
                        <a:extLst>
                          <a:ext uri="{FF2B5EF4-FFF2-40B4-BE49-F238E27FC236}">
                            <a16:creationId xmlns:a16="http://schemas.microsoft.com/office/drawing/2014/main" id="{715792A8-73E8-468C-BE5F-B60996997711}"/>
                          </a:ext>
                        </a:extLst>
                      </p:cNvPr>
                      <p:cNvPicPr/>
                      <p:nvPr/>
                    </p:nvPicPr>
                    <p:blipFill>
                      <a:blip r:embed="rId7"/>
                      <a:stretch>
                        <a:fillRect/>
                      </a:stretch>
                    </p:blipFill>
                    <p:spPr>
                      <a:xfrm>
                        <a:off x="8799581" y="5399374"/>
                        <a:ext cx="1698625" cy="417512"/>
                      </a:xfrm>
                      <a:prstGeom prst="rect">
                        <a:avLst/>
                      </a:prstGeom>
                      <a:solidFill>
                        <a:schemeClr val="bg1"/>
                      </a:solidFill>
                    </p:spPr>
                  </p:pic>
                </p:oleObj>
              </mc:Fallback>
            </mc:AlternateContent>
          </a:graphicData>
        </a:graphic>
      </p:graphicFrame>
      <p:graphicFrame>
        <p:nvGraphicFramePr>
          <p:cNvPr id="8" name="Object 7">
            <a:extLst>
              <a:ext uri="{FF2B5EF4-FFF2-40B4-BE49-F238E27FC236}">
                <a16:creationId xmlns:a16="http://schemas.microsoft.com/office/drawing/2014/main" id="{1928046E-3919-4635-A201-EC30C171BF6D}"/>
              </a:ext>
            </a:extLst>
          </p:cNvPr>
          <p:cNvGraphicFramePr>
            <a:graphicFrameLocks noChangeAspect="1"/>
          </p:cNvGraphicFramePr>
          <p:nvPr>
            <p:extLst>
              <p:ext uri="{D42A27DB-BD31-4B8C-83A1-F6EECF244321}">
                <p14:modId xmlns:p14="http://schemas.microsoft.com/office/powerpoint/2010/main" val="4052055515"/>
              </p:ext>
            </p:extLst>
          </p:nvPr>
        </p:nvGraphicFramePr>
        <p:xfrm>
          <a:off x="8255068" y="3190875"/>
          <a:ext cx="3787775" cy="476250"/>
        </p:xfrm>
        <a:graphic>
          <a:graphicData uri="http://schemas.openxmlformats.org/presentationml/2006/ole">
            <mc:AlternateContent xmlns:mc="http://schemas.openxmlformats.org/markup-compatibility/2006">
              <mc:Choice xmlns:v="urn:schemas-microsoft-com:vml" Requires="v">
                <p:oleObj name="Equation" r:id="rId8" imgW="1587240" imgH="203040" progId="Equation.DSMT4">
                  <p:embed/>
                </p:oleObj>
              </mc:Choice>
              <mc:Fallback>
                <p:oleObj name="Equation" r:id="rId8" imgW="1587240" imgH="203040" progId="Equation.DSMT4">
                  <p:embed/>
                  <p:pic>
                    <p:nvPicPr>
                      <p:cNvPr id="8" name="Object 7">
                        <a:extLst>
                          <a:ext uri="{FF2B5EF4-FFF2-40B4-BE49-F238E27FC236}">
                            <a16:creationId xmlns:a16="http://schemas.microsoft.com/office/drawing/2014/main" id="{1928046E-3919-4635-A201-EC30C171BF6D}"/>
                          </a:ext>
                        </a:extLst>
                      </p:cNvPr>
                      <p:cNvPicPr/>
                      <p:nvPr/>
                    </p:nvPicPr>
                    <p:blipFill>
                      <a:blip r:embed="rId9"/>
                      <a:stretch>
                        <a:fillRect/>
                      </a:stretch>
                    </p:blipFill>
                    <p:spPr>
                      <a:xfrm>
                        <a:off x="8255068" y="3190875"/>
                        <a:ext cx="3787775" cy="476250"/>
                      </a:xfrm>
                      <a:prstGeom prst="rect">
                        <a:avLst/>
                      </a:prstGeom>
                      <a:solidFill>
                        <a:schemeClr val="bg1"/>
                      </a:solidFill>
                    </p:spPr>
                  </p:pic>
                </p:oleObj>
              </mc:Fallback>
            </mc:AlternateContent>
          </a:graphicData>
        </a:graphic>
      </p:graphicFrame>
      <p:graphicFrame>
        <p:nvGraphicFramePr>
          <p:cNvPr id="9" name="Object 8">
            <a:extLst>
              <a:ext uri="{FF2B5EF4-FFF2-40B4-BE49-F238E27FC236}">
                <a16:creationId xmlns:a16="http://schemas.microsoft.com/office/drawing/2014/main" id="{C65BD269-6CBE-464F-9C5B-06D14FB5BE2C}"/>
              </a:ext>
            </a:extLst>
          </p:cNvPr>
          <p:cNvGraphicFramePr>
            <a:graphicFrameLocks noChangeAspect="1"/>
          </p:cNvGraphicFramePr>
          <p:nvPr>
            <p:extLst>
              <p:ext uri="{D42A27DB-BD31-4B8C-83A1-F6EECF244321}">
                <p14:modId xmlns:p14="http://schemas.microsoft.com/office/powerpoint/2010/main" val="2995212983"/>
              </p:ext>
            </p:extLst>
          </p:nvPr>
        </p:nvGraphicFramePr>
        <p:xfrm>
          <a:off x="8255068" y="4408513"/>
          <a:ext cx="2546350" cy="923925"/>
        </p:xfrm>
        <a:graphic>
          <a:graphicData uri="http://schemas.openxmlformats.org/presentationml/2006/ole">
            <mc:AlternateContent xmlns:mc="http://schemas.openxmlformats.org/markup-compatibility/2006">
              <mc:Choice xmlns:v="urn:schemas-microsoft-com:vml" Requires="v">
                <p:oleObj name="Equation" r:id="rId10" imgW="1066680" imgH="393480" progId="Equation.DSMT4">
                  <p:embed/>
                </p:oleObj>
              </mc:Choice>
              <mc:Fallback>
                <p:oleObj name="Equation" r:id="rId10" imgW="1066680" imgH="393480" progId="Equation.DSMT4">
                  <p:embed/>
                  <p:pic>
                    <p:nvPicPr>
                      <p:cNvPr id="9" name="Object 8">
                        <a:extLst>
                          <a:ext uri="{FF2B5EF4-FFF2-40B4-BE49-F238E27FC236}">
                            <a16:creationId xmlns:a16="http://schemas.microsoft.com/office/drawing/2014/main" id="{C65BD269-6CBE-464F-9C5B-06D14FB5BE2C}"/>
                          </a:ext>
                        </a:extLst>
                      </p:cNvPr>
                      <p:cNvPicPr/>
                      <p:nvPr/>
                    </p:nvPicPr>
                    <p:blipFill>
                      <a:blip r:embed="rId11"/>
                      <a:stretch>
                        <a:fillRect/>
                      </a:stretch>
                    </p:blipFill>
                    <p:spPr>
                      <a:xfrm>
                        <a:off x="8255068" y="4408513"/>
                        <a:ext cx="2546350" cy="923925"/>
                      </a:xfrm>
                      <a:prstGeom prst="rect">
                        <a:avLst/>
                      </a:prstGeom>
                      <a:solidFill>
                        <a:schemeClr val="bg1"/>
                      </a:solidFill>
                    </p:spPr>
                  </p:pic>
                </p:oleObj>
              </mc:Fallback>
            </mc:AlternateContent>
          </a:graphicData>
        </a:graphic>
      </p:graphicFrame>
      <p:graphicFrame>
        <p:nvGraphicFramePr>
          <p:cNvPr id="10" name="Object 9">
            <a:extLst>
              <a:ext uri="{FF2B5EF4-FFF2-40B4-BE49-F238E27FC236}">
                <a16:creationId xmlns:a16="http://schemas.microsoft.com/office/drawing/2014/main" id="{AFEF6A3E-A988-4D21-931F-C6F2D85BFFC4}"/>
              </a:ext>
            </a:extLst>
          </p:cNvPr>
          <p:cNvGraphicFramePr>
            <a:graphicFrameLocks noChangeAspect="1"/>
          </p:cNvGraphicFramePr>
          <p:nvPr>
            <p:extLst>
              <p:ext uri="{D42A27DB-BD31-4B8C-83A1-F6EECF244321}">
                <p14:modId xmlns:p14="http://schemas.microsoft.com/office/powerpoint/2010/main" val="3301352041"/>
              </p:ext>
            </p:extLst>
          </p:nvPr>
        </p:nvGraphicFramePr>
        <p:xfrm>
          <a:off x="8148638" y="5883822"/>
          <a:ext cx="3184525" cy="596900"/>
        </p:xfrm>
        <a:graphic>
          <a:graphicData uri="http://schemas.openxmlformats.org/presentationml/2006/ole">
            <mc:AlternateContent xmlns:mc="http://schemas.openxmlformats.org/markup-compatibility/2006">
              <mc:Choice xmlns:v="urn:schemas-microsoft-com:vml" Requires="v">
                <p:oleObj name="Equation" r:id="rId12" imgW="1333440" imgH="253800" progId="Equation.DSMT4">
                  <p:embed/>
                </p:oleObj>
              </mc:Choice>
              <mc:Fallback>
                <p:oleObj name="Equation" r:id="rId12" imgW="1333440" imgH="253800" progId="Equation.DSMT4">
                  <p:embed/>
                  <p:pic>
                    <p:nvPicPr>
                      <p:cNvPr id="10" name="Object 9">
                        <a:extLst>
                          <a:ext uri="{FF2B5EF4-FFF2-40B4-BE49-F238E27FC236}">
                            <a16:creationId xmlns:a16="http://schemas.microsoft.com/office/drawing/2014/main" id="{AFEF6A3E-A988-4D21-931F-C6F2D85BFFC4}"/>
                          </a:ext>
                        </a:extLst>
                      </p:cNvPr>
                      <p:cNvPicPr/>
                      <p:nvPr/>
                    </p:nvPicPr>
                    <p:blipFill>
                      <a:blip r:embed="rId13"/>
                      <a:stretch>
                        <a:fillRect/>
                      </a:stretch>
                    </p:blipFill>
                    <p:spPr>
                      <a:xfrm>
                        <a:off x="8148638" y="5883822"/>
                        <a:ext cx="3184525" cy="596900"/>
                      </a:xfrm>
                      <a:prstGeom prst="rect">
                        <a:avLst/>
                      </a:prstGeom>
                      <a:solidFill>
                        <a:schemeClr val="bg1"/>
                      </a:solidFill>
                    </p:spPr>
                  </p:pic>
                </p:oleObj>
              </mc:Fallback>
            </mc:AlternateContent>
          </a:graphicData>
        </a:graphic>
      </p:graphicFrame>
      <p:sp>
        <p:nvSpPr>
          <p:cNvPr id="2" name="Title 1">
            <a:extLst>
              <a:ext uri="{FF2B5EF4-FFF2-40B4-BE49-F238E27FC236}">
                <a16:creationId xmlns:a16="http://schemas.microsoft.com/office/drawing/2014/main" id="{33D2E131-AF82-3096-5A9F-2817BF7A0F72}"/>
              </a:ext>
            </a:extLst>
          </p:cNvPr>
          <p:cNvSpPr txBox="1">
            <a:spLocks/>
          </p:cNvSpPr>
          <p:nvPr/>
        </p:nvSpPr>
        <p:spPr>
          <a:xfrm>
            <a:off x="91440" y="0"/>
            <a:ext cx="11382704" cy="9591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Times New Roman" panose="02020603050405020304" pitchFamily="18" charset="0"/>
                <a:cs typeface="Times New Roman" panose="02020603050405020304" pitchFamily="18" charset="0"/>
              </a:rPr>
              <a:t>Constant and average rate of change: NASA launch data</a:t>
            </a:r>
          </a:p>
        </p:txBody>
      </p:sp>
    </p:spTree>
    <p:extLst>
      <p:ext uri="{BB962C8B-B14F-4D97-AF65-F5344CB8AC3E}">
        <p14:creationId xmlns:p14="http://schemas.microsoft.com/office/powerpoint/2010/main" val="3607657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b 1 Grap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129" y="1030322"/>
            <a:ext cx="7468133" cy="5603942"/>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7991062" y="1162730"/>
            <a:ext cx="4114799" cy="1384995"/>
          </a:xfrm>
          <a:prstGeom prst="rect">
            <a:avLst/>
          </a:prstGeom>
          <a:noFill/>
        </p:spPr>
        <p:txBody>
          <a:bodyPr wrap="square" rtlCol="0">
            <a:spAutoFit/>
          </a:bodyPr>
          <a:lstStyle/>
          <a:p>
            <a:r>
              <a:rPr lang="en-US" sz="2800" u="sng" dirty="0">
                <a:latin typeface="Times New Roman" panose="02020603050405020304" pitchFamily="18" charset="0"/>
                <a:cs typeface="Times New Roman" panose="02020603050405020304" pitchFamily="18" charset="0"/>
              </a:rPr>
              <a:t>What does it mean to say</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   “The  average speed of</a:t>
            </a:r>
          </a:p>
          <a:p>
            <a:r>
              <a:rPr lang="en-US" sz="2800" dirty="0">
                <a:latin typeface="Times New Roman" panose="02020603050405020304" pitchFamily="18" charset="0"/>
                <a:cs typeface="Times New Roman" panose="02020603050405020304" pitchFamily="18" charset="0"/>
              </a:rPr>
              <a:t>   the rocket is 3186 ft/s”?</a:t>
            </a:r>
          </a:p>
        </p:txBody>
      </p:sp>
      <p:sp>
        <p:nvSpPr>
          <p:cNvPr id="6" name="TextBox 5"/>
          <p:cNvSpPr txBox="1"/>
          <p:nvPr/>
        </p:nvSpPr>
        <p:spPr>
          <a:xfrm>
            <a:off x="8110202" y="2954194"/>
            <a:ext cx="3140894" cy="1815882"/>
          </a:xfrm>
          <a:prstGeom prst="rect">
            <a:avLst/>
          </a:prstGeom>
          <a:noFill/>
        </p:spPr>
        <p:txBody>
          <a:bodyPr wrap="square" rtlCol="0">
            <a:spAutoFit/>
          </a:bodyPr>
          <a:lstStyle/>
          <a:p>
            <a:r>
              <a:rPr lang="en-US" sz="2800" u="sng" dirty="0">
                <a:latin typeface="Times New Roman" panose="02020603050405020304" pitchFamily="18" charset="0"/>
                <a:cs typeface="Times New Roman" panose="02020603050405020304" pitchFamily="18" charset="0"/>
              </a:rPr>
              <a:t>Critique</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“The average of all the rocket’s speeds is 3186 ft/s.”</a:t>
            </a:r>
          </a:p>
        </p:txBody>
      </p:sp>
      <p:sp>
        <p:nvSpPr>
          <p:cNvPr id="7" name="TextBox 6">
            <a:extLst>
              <a:ext uri="{FF2B5EF4-FFF2-40B4-BE49-F238E27FC236}">
                <a16:creationId xmlns:a16="http://schemas.microsoft.com/office/drawing/2014/main" id="{165C70D5-5952-4EE7-B4EE-88B0DCC660A0}"/>
              </a:ext>
            </a:extLst>
          </p:cNvPr>
          <p:cNvSpPr txBox="1"/>
          <p:nvPr/>
        </p:nvSpPr>
        <p:spPr>
          <a:xfrm>
            <a:off x="8110202" y="4973628"/>
            <a:ext cx="3031563" cy="1815882"/>
          </a:xfrm>
          <a:prstGeom prst="rect">
            <a:avLst/>
          </a:prstGeom>
          <a:noFill/>
        </p:spPr>
        <p:txBody>
          <a:bodyPr wrap="square" rtlCol="0">
            <a:spAutoFit/>
          </a:bodyPr>
          <a:lstStyle/>
          <a:p>
            <a:r>
              <a:rPr lang="en-US" sz="2800" u="sng" dirty="0">
                <a:latin typeface="Times New Roman" panose="02020603050405020304" pitchFamily="18" charset="0"/>
                <a:cs typeface="Times New Roman" panose="02020603050405020304" pitchFamily="18" charset="0"/>
              </a:rPr>
              <a:t>Critique</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“The rocket travels 3186 ft/s most of the time.”</a:t>
            </a:r>
          </a:p>
        </p:txBody>
      </p:sp>
      <p:sp>
        <p:nvSpPr>
          <p:cNvPr id="2" name="Title 1">
            <a:extLst>
              <a:ext uri="{FF2B5EF4-FFF2-40B4-BE49-F238E27FC236}">
                <a16:creationId xmlns:a16="http://schemas.microsoft.com/office/drawing/2014/main" id="{F7AB13C6-A758-0080-0C2F-F242CC855F55}"/>
              </a:ext>
            </a:extLst>
          </p:cNvPr>
          <p:cNvSpPr txBox="1">
            <a:spLocks/>
          </p:cNvSpPr>
          <p:nvPr/>
        </p:nvSpPr>
        <p:spPr>
          <a:xfrm>
            <a:off x="91440" y="0"/>
            <a:ext cx="11382704" cy="9591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Times New Roman" panose="02020603050405020304" pitchFamily="18" charset="0"/>
                <a:cs typeface="Times New Roman" panose="02020603050405020304" pitchFamily="18" charset="0"/>
              </a:rPr>
              <a:t>Constant and average rate of change: NASA launch data</a:t>
            </a:r>
          </a:p>
        </p:txBody>
      </p:sp>
    </p:spTree>
    <p:extLst>
      <p:ext uri="{BB962C8B-B14F-4D97-AF65-F5344CB8AC3E}">
        <p14:creationId xmlns:p14="http://schemas.microsoft.com/office/powerpoint/2010/main" val="2386264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b 1 Grap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129" y="1030322"/>
            <a:ext cx="7468133" cy="560394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8110202" y="1361062"/>
            <a:ext cx="3894306" cy="3970318"/>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Imagine that another rocket WAS traveling at a constant speed of 3186 ft/s. </a:t>
            </a:r>
          </a:p>
          <a:p>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What would happen if the two rockets were launched at the same time?</a:t>
            </a:r>
          </a:p>
        </p:txBody>
      </p:sp>
      <p:sp>
        <p:nvSpPr>
          <p:cNvPr id="2" name="Title 1">
            <a:extLst>
              <a:ext uri="{FF2B5EF4-FFF2-40B4-BE49-F238E27FC236}">
                <a16:creationId xmlns:a16="http://schemas.microsoft.com/office/drawing/2014/main" id="{14FD2112-F13E-C8DD-5482-FE9C500418C0}"/>
              </a:ext>
            </a:extLst>
          </p:cNvPr>
          <p:cNvSpPr txBox="1">
            <a:spLocks/>
          </p:cNvSpPr>
          <p:nvPr/>
        </p:nvSpPr>
        <p:spPr>
          <a:xfrm>
            <a:off x="91440" y="0"/>
            <a:ext cx="11382704" cy="9591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Times New Roman" panose="02020603050405020304" pitchFamily="18" charset="0"/>
                <a:cs typeface="Times New Roman" panose="02020603050405020304" pitchFamily="18" charset="0"/>
              </a:rPr>
              <a:t>Constant and average rate of change: NASA launch data</a:t>
            </a:r>
          </a:p>
        </p:txBody>
      </p:sp>
    </p:spTree>
    <p:extLst>
      <p:ext uri="{BB962C8B-B14F-4D97-AF65-F5344CB8AC3E}">
        <p14:creationId xmlns:p14="http://schemas.microsoft.com/office/powerpoint/2010/main" val="26911864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3CF1F4-FFB4-4094-95B7-6EC1CD2E2310}"/>
              </a:ext>
            </a:extLst>
          </p:cNvPr>
          <p:cNvSpPr>
            <a:spLocks noGrp="1"/>
          </p:cNvSpPr>
          <p:nvPr>
            <p:ph idx="1"/>
          </p:nvPr>
        </p:nvSpPr>
        <p:spPr>
          <a:xfrm>
            <a:off x="597159" y="1137023"/>
            <a:ext cx="11028784" cy="5383763"/>
          </a:xfrm>
        </p:spPr>
        <p:txBody>
          <a:bodyPr>
            <a:noAutofit/>
          </a:bodyPr>
          <a:lstStyle/>
          <a:p>
            <a:pPr marL="0" indent="0">
              <a:buNone/>
            </a:pPr>
            <a:r>
              <a:rPr lang="en-US" sz="3200" u="sng" dirty="0">
                <a:latin typeface="Times New Roman" panose="02020603050405020304" pitchFamily="18" charset="0"/>
                <a:cs typeface="Times New Roman" panose="02020603050405020304" pitchFamily="18" charset="0"/>
              </a:rPr>
              <a:t>Meaning of average rate</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a:p>
            <a:pPr marL="971550" lvl="1" indent="-514350">
              <a:buFont typeface="+mj-lt"/>
              <a:buAutoNum type="arabicPeriod"/>
            </a:pPr>
            <a:r>
              <a:rPr lang="en-US" sz="2800" dirty="0">
                <a:latin typeface="Times New Roman" panose="02020603050405020304" pitchFamily="18" charset="0"/>
                <a:cs typeface="Times New Roman" panose="02020603050405020304" pitchFamily="18" charset="0"/>
              </a:rPr>
              <a:t>There is some alternate scenario (possibly imaginary)</a:t>
            </a:r>
          </a:p>
          <a:p>
            <a:pPr marL="971550" lvl="1" indent="-514350">
              <a:buFont typeface="+mj-lt"/>
              <a:buAutoNum type="arabicPeriod"/>
            </a:pPr>
            <a:endParaRPr lang="en-US" sz="2800" dirty="0">
              <a:latin typeface="Times New Roman" panose="02020603050405020304" pitchFamily="18" charset="0"/>
              <a:cs typeface="Times New Roman" panose="02020603050405020304" pitchFamily="18" charset="0"/>
            </a:endParaRPr>
          </a:p>
          <a:p>
            <a:pPr marL="971550" lvl="1" indent="-514350">
              <a:buFont typeface="+mj-lt"/>
              <a:buAutoNum type="arabicPeriod"/>
            </a:pPr>
            <a:r>
              <a:rPr lang="en-US" sz="2800" dirty="0">
                <a:latin typeface="Times New Roman" panose="02020603050405020304" pitchFamily="18" charset="0"/>
                <a:cs typeface="Times New Roman" panose="02020603050405020304" pitchFamily="18" charset="0"/>
              </a:rPr>
              <a:t>with a constant rate</a:t>
            </a:r>
          </a:p>
          <a:p>
            <a:pPr marL="971550" lvl="1" indent="-514350">
              <a:buFont typeface="+mj-lt"/>
              <a:buAutoNum type="arabicPeriod"/>
            </a:pPr>
            <a:endParaRPr lang="en-US" sz="2800" dirty="0">
              <a:latin typeface="Times New Roman" panose="02020603050405020304" pitchFamily="18" charset="0"/>
              <a:cs typeface="Times New Roman" panose="02020603050405020304" pitchFamily="18" charset="0"/>
            </a:endParaRPr>
          </a:p>
          <a:p>
            <a:pPr marL="971550" lvl="1" indent="-514350">
              <a:buFont typeface="+mj-lt"/>
              <a:buAutoNum type="arabicPeriod"/>
            </a:pPr>
            <a:r>
              <a:rPr lang="en-US" sz="2800" dirty="0">
                <a:latin typeface="Times New Roman" panose="02020603050405020304" pitchFamily="18" charset="0"/>
                <a:cs typeface="Times New Roman" panose="02020603050405020304" pitchFamily="18" charset="0"/>
              </a:rPr>
              <a:t>with the same changes in both quantities </a:t>
            </a:r>
            <a:r>
              <a:rPr lang="el-GR" sz="2800" dirty="0">
                <a:latin typeface="Times New Roman" panose="02020603050405020304" pitchFamily="18" charset="0"/>
                <a:cs typeface="Times New Roman" panose="02020603050405020304" pitchFamily="18" charset="0"/>
              </a:rPr>
              <a:t>Δ</a:t>
            </a:r>
            <a:r>
              <a:rPr lang="en-US" sz="2800" i="1" dirty="0">
                <a:latin typeface="Times New Roman" panose="02020603050405020304" pitchFamily="18" charset="0"/>
                <a:cs typeface="Times New Roman" panose="02020603050405020304" pitchFamily="18" charset="0"/>
              </a:rPr>
              <a:t>y</a:t>
            </a:r>
            <a:r>
              <a:rPr lang="en-US" sz="2800" dirty="0">
                <a:latin typeface="Times New Roman" panose="02020603050405020304" pitchFamily="18" charset="0"/>
                <a:cs typeface="Times New Roman" panose="02020603050405020304" pitchFamily="18" charset="0"/>
              </a:rPr>
              <a:t> and </a:t>
            </a:r>
            <a:r>
              <a:rPr lang="el-GR" sz="2800" dirty="0">
                <a:latin typeface="Times New Roman" panose="02020603050405020304" pitchFamily="18" charset="0"/>
                <a:cs typeface="Times New Roman" panose="02020603050405020304" pitchFamily="18" charset="0"/>
              </a:rPr>
              <a:t>Δ</a:t>
            </a:r>
            <a:r>
              <a:rPr lang="en-US" sz="2800" i="1" dirty="0">
                <a:latin typeface="Times New Roman" panose="02020603050405020304" pitchFamily="18" charset="0"/>
                <a:cs typeface="Times New Roman" panose="02020603050405020304" pitchFamily="18" charset="0"/>
              </a:rPr>
              <a:t>x</a:t>
            </a:r>
            <a:endParaRPr lang="en-US" sz="2800" dirty="0">
              <a:latin typeface="Times New Roman" panose="02020603050405020304" pitchFamily="18" charset="0"/>
              <a:cs typeface="Times New Roman" panose="02020603050405020304" pitchFamily="18" charset="0"/>
            </a:endParaRPr>
          </a:p>
        </p:txBody>
      </p:sp>
      <p:graphicFrame>
        <p:nvGraphicFramePr>
          <p:cNvPr id="14" name="Object 13">
            <a:extLst>
              <a:ext uri="{FF2B5EF4-FFF2-40B4-BE49-F238E27FC236}">
                <a16:creationId xmlns:a16="http://schemas.microsoft.com/office/drawing/2014/main" id="{EB63EFE9-6B0A-43A0-8EF0-90F14DF7E4E5}"/>
              </a:ext>
            </a:extLst>
          </p:cNvPr>
          <p:cNvGraphicFramePr>
            <a:graphicFrameLocks noChangeAspect="1"/>
          </p:cNvGraphicFramePr>
          <p:nvPr>
            <p:extLst>
              <p:ext uri="{D42A27DB-BD31-4B8C-83A1-F6EECF244321}">
                <p14:modId xmlns:p14="http://schemas.microsoft.com/office/powerpoint/2010/main" val="785985954"/>
              </p:ext>
            </p:extLst>
          </p:nvPr>
        </p:nvGraphicFramePr>
        <p:xfrm>
          <a:off x="597159" y="1633236"/>
          <a:ext cx="8394700" cy="596900"/>
        </p:xfrm>
        <a:graphic>
          <a:graphicData uri="http://schemas.openxmlformats.org/presentationml/2006/ole">
            <mc:AlternateContent xmlns:mc="http://schemas.openxmlformats.org/markup-compatibility/2006">
              <mc:Choice xmlns:v="urn:schemas-microsoft-com:vml" Requires="v">
                <p:oleObj name="Equation" r:id="rId3" imgW="3517560" imgH="253800" progId="Equation.DSMT4">
                  <p:embed/>
                </p:oleObj>
              </mc:Choice>
              <mc:Fallback>
                <p:oleObj name="Equation" r:id="rId3" imgW="3517560" imgH="253800" progId="Equation.DSMT4">
                  <p:embed/>
                  <p:pic>
                    <p:nvPicPr>
                      <p:cNvPr id="14" name="Object 13">
                        <a:extLst>
                          <a:ext uri="{FF2B5EF4-FFF2-40B4-BE49-F238E27FC236}">
                            <a16:creationId xmlns:a16="http://schemas.microsoft.com/office/drawing/2014/main" id="{EB63EFE9-6B0A-43A0-8EF0-90F14DF7E4E5}"/>
                          </a:ext>
                        </a:extLst>
                      </p:cNvPr>
                      <p:cNvPicPr/>
                      <p:nvPr/>
                    </p:nvPicPr>
                    <p:blipFill>
                      <a:blip r:embed="rId4"/>
                      <a:stretch>
                        <a:fillRect/>
                      </a:stretch>
                    </p:blipFill>
                    <p:spPr>
                      <a:xfrm>
                        <a:off x="597159" y="1633236"/>
                        <a:ext cx="8394700" cy="596900"/>
                      </a:xfrm>
                      <a:prstGeom prst="rect">
                        <a:avLst/>
                      </a:prstGeom>
                      <a:noFill/>
                    </p:spPr>
                  </p:pic>
                </p:oleObj>
              </mc:Fallback>
            </mc:AlternateContent>
          </a:graphicData>
        </a:graphic>
      </p:graphicFrame>
      <p:sp>
        <p:nvSpPr>
          <p:cNvPr id="2" name="Title 1">
            <a:extLst>
              <a:ext uri="{FF2B5EF4-FFF2-40B4-BE49-F238E27FC236}">
                <a16:creationId xmlns:a16="http://schemas.microsoft.com/office/drawing/2014/main" id="{5C0234B6-CFDD-FA33-1FA7-721259FB440C}"/>
              </a:ext>
            </a:extLst>
          </p:cNvPr>
          <p:cNvSpPr txBox="1">
            <a:spLocks/>
          </p:cNvSpPr>
          <p:nvPr/>
        </p:nvSpPr>
        <p:spPr>
          <a:xfrm>
            <a:off x="91440" y="0"/>
            <a:ext cx="11382704" cy="9591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Times New Roman" panose="02020603050405020304" pitchFamily="18" charset="0"/>
                <a:cs typeface="Times New Roman" panose="02020603050405020304" pitchFamily="18" charset="0"/>
              </a:rPr>
              <a:t>Constant and average rate of change: NASA launch data</a:t>
            </a:r>
          </a:p>
        </p:txBody>
      </p:sp>
      <p:graphicFrame>
        <p:nvGraphicFramePr>
          <p:cNvPr id="4" name="Object 3">
            <a:extLst>
              <a:ext uri="{FF2B5EF4-FFF2-40B4-BE49-F238E27FC236}">
                <a16:creationId xmlns:a16="http://schemas.microsoft.com/office/drawing/2014/main" id="{C39CE38A-2217-7F13-7D71-BF64D63B4A3C}"/>
              </a:ext>
            </a:extLst>
          </p:cNvPr>
          <p:cNvGraphicFramePr>
            <a:graphicFrameLocks noChangeAspect="1"/>
          </p:cNvGraphicFramePr>
          <p:nvPr>
            <p:extLst>
              <p:ext uri="{D42A27DB-BD31-4B8C-83A1-F6EECF244321}">
                <p14:modId xmlns:p14="http://schemas.microsoft.com/office/powerpoint/2010/main" val="1656157286"/>
              </p:ext>
            </p:extLst>
          </p:nvPr>
        </p:nvGraphicFramePr>
        <p:xfrm>
          <a:off x="6982166" y="5506374"/>
          <a:ext cx="3333750" cy="1014412"/>
        </p:xfrm>
        <a:graphic>
          <a:graphicData uri="http://schemas.openxmlformats.org/presentationml/2006/ole">
            <mc:AlternateContent xmlns:mc="http://schemas.openxmlformats.org/markup-compatibility/2006">
              <mc:Choice xmlns:v="urn:schemas-microsoft-com:vml" Requires="v">
                <p:oleObj name="Equation" r:id="rId5" imgW="1396800" imgH="431640" progId="Equation.DSMT4">
                  <p:embed/>
                </p:oleObj>
              </mc:Choice>
              <mc:Fallback>
                <p:oleObj name="Equation" r:id="rId5" imgW="1396800" imgH="431640" progId="Equation.DSMT4">
                  <p:embed/>
                  <p:pic>
                    <p:nvPicPr>
                      <p:cNvPr id="14" name="Object 13">
                        <a:extLst>
                          <a:ext uri="{FF2B5EF4-FFF2-40B4-BE49-F238E27FC236}">
                            <a16:creationId xmlns:a16="http://schemas.microsoft.com/office/drawing/2014/main" id="{EB63EFE9-6B0A-43A0-8EF0-90F14DF7E4E5}"/>
                          </a:ext>
                        </a:extLst>
                      </p:cNvPr>
                      <p:cNvPicPr/>
                      <p:nvPr/>
                    </p:nvPicPr>
                    <p:blipFill>
                      <a:blip r:embed="rId6"/>
                      <a:stretch>
                        <a:fillRect/>
                      </a:stretch>
                    </p:blipFill>
                    <p:spPr>
                      <a:xfrm>
                        <a:off x="6982166" y="5506374"/>
                        <a:ext cx="3333750" cy="1014412"/>
                      </a:xfrm>
                      <a:prstGeom prst="rect">
                        <a:avLst/>
                      </a:prstGeom>
                      <a:noFill/>
                    </p:spPr>
                  </p:pic>
                </p:oleObj>
              </mc:Fallback>
            </mc:AlternateContent>
          </a:graphicData>
        </a:graphic>
      </p:graphicFrame>
    </p:spTree>
    <p:extLst>
      <p:ext uri="{BB962C8B-B14F-4D97-AF65-F5344CB8AC3E}">
        <p14:creationId xmlns:p14="http://schemas.microsoft.com/office/powerpoint/2010/main" val="823855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fade">
                                      <p:cBhvr>
                                        <p:cTn id="1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3CF1F4-FFB4-4094-95B7-6EC1CD2E2310}"/>
              </a:ext>
            </a:extLst>
          </p:cNvPr>
          <p:cNvSpPr>
            <a:spLocks noGrp="1"/>
          </p:cNvSpPr>
          <p:nvPr>
            <p:ph idx="1"/>
          </p:nvPr>
        </p:nvSpPr>
        <p:spPr>
          <a:xfrm>
            <a:off x="597159" y="1137023"/>
            <a:ext cx="11028784" cy="5383763"/>
          </a:xfrm>
        </p:spPr>
        <p:txBody>
          <a:bodyPr>
            <a:noAutofit/>
          </a:bodyPr>
          <a:lstStyle/>
          <a:p>
            <a:pPr marL="0" indent="0">
              <a:buNone/>
            </a:pPr>
            <a:r>
              <a:rPr lang="en-US" sz="3200" u="sng" dirty="0">
                <a:latin typeface="Times New Roman" panose="02020603050405020304" pitchFamily="18" charset="0"/>
                <a:cs typeface="Times New Roman" panose="02020603050405020304" pitchFamily="18" charset="0"/>
              </a:rPr>
              <a:t>Meaning of constant rate</a:t>
            </a:r>
            <a:r>
              <a:rPr lang="en-US" sz="3200" dirty="0">
                <a:latin typeface="Times New Roman" panose="02020603050405020304" pitchFamily="18" charset="0"/>
                <a:cs typeface="Times New Roman" panose="02020603050405020304" pitchFamily="18" charset="0"/>
              </a:rPr>
              <a:t>   (reminder)</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i="1" dirty="0">
                <a:latin typeface="Times New Roman" panose="02020603050405020304" pitchFamily="18" charset="0"/>
                <a:cs typeface="Times New Roman" panose="02020603050405020304" pitchFamily="18" charset="0"/>
              </a:rPr>
              <a:t>y</a:t>
            </a:r>
            <a:r>
              <a:rPr lang="en-US" dirty="0">
                <a:latin typeface="Times New Roman" panose="02020603050405020304" pitchFamily="18" charset="0"/>
                <a:cs typeface="Times New Roman" panose="02020603050405020304" pitchFamily="18" charset="0"/>
              </a:rPr>
              <a:t> changes at a constant rate with respect to </a:t>
            </a:r>
            <a:r>
              <a:rPr lang="en-US" i="1" dirty="0">
                <a:latin typeface="Times New Roman" panose="02020603050405020304" pitchFamily="18" charset="0"/>
                <a:cs typeface="Times New Roman" panose="02020603050405020304" pitchFamily="18" charset="0"/>
              </a:rPr>
              <a:t>x</a:t>
            </a:r>
            <a:r>
              <a:rPr lang="en-US" dirty="0">
                <a:latin typeface="Times New Roman" panose="02020603050405020304" pitchFamily="18" charset="0"/>
                <a:cs typeface="Times New Roman" panose="02020603050405020304" pitchFamily="18" charset="0"/>
              </a:rPr>
              <a:t> means</a:t>
            </a:r>
            <a:br>
              <a:rPr lang="en-US" i="1" dirty="0">
                <a:latin typeface="Times New Roman" panose="02020603050405020304" pitchFamily="18" charset="0"/>
                <a:cs typeface="Times New Roman" panose="02020603050405020304" pitchFamily="18" charset="0"/>
              </a:rPr>
            </a:br>
            <a:endParaRPr lang="en-US" i="1" dirty="0">
              <a:latin typeface="Times New Roman" panose="02020603050405020304" pitchFamily="18" charset="0"/>
              <a:cs typeface="Times New Roman" panose="02020603050405020304" pitchFamily="18" charset="0"/>
            </a:endParaRPr>
          </a:p>
          <a:p>
            <a:pPr marL="0" indent="0">
              <a:buNone/>
            </a:pPr>
            <a:r>
              <a:rPr lang="en-US" i="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their changes are proportional</a:t>
            </a:r>
          </a:p>
          <a:p>
            <a:pPr marL="0" indent="0">
              <a:buNone/>
            </a:pP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Δ</a:t>
            </a:r>
            <a:r>
              <a:rPr lang="en-US" i="1" dirty="0">
                <a:latin typeface="Times New Roman" panose="02020603050405020304" pitchFamily="18" charset="0"/>
                <a:cs typeface="Times New Roman" panose="02020603050405020304" pitchFamily="18" charset="0"/>
              </a:rPr>
              <a:t>y</a:t>
            </a:r>
            <a:r>
              <a:rPr lang="en-US" dirty="0">
                <a:latin typeface="Times New Roman" panose="02020603050405020304" pitchFamily="18" charset="0"/>
                <a:cs typeface="Times New Roman" panose="02020603050405020304" pitchFamily="18" charset="0"/>
              </a:rPr>
              <a:t> = </a:t>
            </a:r>
            <a:r>
              <a:rPr lang="en-US" i="1" dirty="0">
                <a:latin typeface="Times New Roman" panose="02020603050405020304" pitchFamily="18" charset="0"/>
                <a:cs typeface="Times New Roman" panose="02020603050405020304" pitchFamily="18" charset="0"/>
              </a:rPr>
              <a:t>k</a:t>
            </a:r>
            <a:r>
              <a:rPr lang="en-US" dirty="0">
                <a:latin typeface="Times New Roman" panose="02020603050405020304" pitchFamily="18" charset="0"/>
                <a:cs typeface="Times New Roman" panose="02020603050405020304" pitchFamily="18" charset="0"/>
              </a:rPr>
              <a:t> </a:t>
            </a:r>
            <a:r>
              <a:rPr lang="el-GR" dirty="0">
                <a:latin typeface="Times New Roman" panose="02020603050405020304" pitchFamily="18" charset="0"/>
                <a:cs typeface="Times New Roman" panose="02020603050405020304" pitchFamily="18" charset="0"/>
              </a:rPr>
              <a:t>Δ</a:t>
            </a:r>
            <a:r>
              <a:rPr lang="en-US" i="1" dirty="0">
                <a:latin typeface="Times New Roman" panose="02020603050405020304" pitchFamily="18" charset="0"/>
                <a:cs typeface="Times New Roman" panose="02020603050405020304" pitchFamily="18" charset="0"/>
              </a:rPr>
              <a:t>x</a:t>
            </a:r>
          </a:p>
        </p:txBody>
      </p:sp>
      <p:graphicFrame>
        <p:nvGraphicFramePr>
          <p:cNvPr id="14" name="Object 13">
            <a:extLst>
              <a:ext uri="{FF2B5EF4-FFF2-40B4-BE49-F238E27FC236}">
                <a16:creationId xmlns:a16="http://schemas.microsoft.com/office/drawing/2014/main" id="{EB63EFE9-6B0A-43A0-8EF0-90F14DF7E4E5}"/>
              </a:ext>
            </a:extLst>
          </p:cNvPr>
          <p:cNvGraphicFramePr>
            <a:graphicFrameLocks noChangeAspect="1"/>
          </p:cNvGraphicFramePr>
          <p:nvPr/>
        </p:nvGraphicFramePr>
        <p:xfrm>
          <a:off x="3423986" y="4586362"/>
          <a:ext cx="2030413" cy="923925"/>
        </p:xfrm>
        <a:graphic>
          <a:graphicData uri="http://schemas.openxmlformats.org/presentationml/2006/ole">
            <mc:AlternateContent xmlns:mc="http://schemas.openxmlformats.org/markup-compatibility/2006">
              <mc:Choice xmlns:v="urn:schemas-microsoft-com:vml" Requires="v">
                <p:oleObj name="Equation" r:id="rId3" imgW="850680" imgH="393480" progId="Equation.DSMT4">
                  <p:embed/>
                </p:oleObj>
              </mc:Choice>
              <mc:Fallback>
                <p:oleObj name="Equation" r:id="rId3" imgW="850680" imgH="393480" progId="Equation.DSMT4">
                  <p:embed/>
                  <p:pic>
                    <p:nvPicPr>
                      <p:cNvPr id="14" name="Object 13">
                        <a:extLst>
                          <a:ext uri="{FF2B5EF4-FFF2-40B4-BE49-F238E27FC236}">
                            <a16:creationId xmlns:a16="http://schemas.microsoft.com/office/drawing/2014/main" id="{EB63EFE9-6B0A-43A0-8EF0-90F14DF7E4E5}"/>
                          </a:ext>
                        </a:extLst>
                      </p:cNvPr>
                      <p:cNvPicPr/>
                      <p:nvPr/>
                    </p:nvPicPr>
                    <p:blipFill>
                      <a:blip r:embed="rId4"/>
                      <a:stretch>
                        <a:fillRect/>
                      </a:stretch>
                    </p:blipFill>
                    <p:spPr>
                      <a:xfrm>
                        <a:off x="3423986" y="4586362"/>
                        <a:ext cx="2030413" cy="923925"/>
                      </a:xfrm>
                      <a:prstGeom prst="rect">
                        <a:avLst/>
                      </a:prstGeom>
                      <a:noFill/>
                    </p:spPr>
                  </p:pic>
                </p:oleObj>
              </mc:Fallback>
            </mc:AlternateContent>
          </a:graphicData>
        </a:graphic>
      </p:graphicFrame>
      <p:sp>
        <p:nvSpPr>
          <p:cNvPr id="2" name="Title 1">
            <a:extLst>
              <a:ext uri="{FF2B5EF4-FFF2-40B4-BE49-F238E27FC236}">
                <a16:creationId xmlns:a16="http://schemas.microsoft.com/office/drawing/2014/main" id="{0028B973-EAD2-807E-680C-B5A262E83130}"/>
              </a:ext>
            </a:extLst>
          </p:cNvPr>
          <p:cNvSpPr txBox="1">
            <a:spLocks/>
          </p:cNvSpPr>
          <p:nvPr/>
        </p:nvSpPr>
        <p:spPr>
          <a:xfrm>
            <a:off x="91440" y="0"/>
            <a:ext cx="11382704" cy="9591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Times New Roman" panose="02020603050405020304" pitchFamily="18" charset="0"/>
                <a:cs typeface="Times New Roman" panose="02020603050405020304" pitchFamily="18" charset="0"/>
              </a:rPr>
              <a:t>Constant and average rate of change: NASA launch data</a:t>
            </a:r>
          </a:p>
        </p:txBody>
      </p:sp>
      <p:graphicFrame>
        <p:nvGraphicFramePr>
          <p:cNvPr id="4" name="Object 3">
            <a:extLst>
              <a:ext uri="{FF2B5EF4-FFF2-40B4-BE49-F238E27FC236}">
                <a16:creationId xmlns:a16="http://schemas.microsoft.com/office/drawing/2014/main" id="{33B785F4-1B4F-7826-E602-11F877799129}"/>
              </a:ext>
            </a:extLst>
          </p:cNvPr>
          <p:cNvGraphicFramePr>
            <a:graphicFrameLocks noChangeAspect="1"/>
          </p:cNvGraphicFramePr>
          <p:nvPr>
            <p:extLst>
              <p:ext uri="{D42A27DB-BD31-4B8C-83A1-F6EECF244321}">
                <p14:modId xmlns:p14="http://schemas.microsoft.com/office/powerpoint/2010/main" val="2483581506"/>
              </p:ext>
            </p:extLst>
          </p:nvPr>
        </p:nvGraphicFramePr>
        <p:xfrm>
          <a:off x="2473066" y="5776618"/>
          <a:ext cx="9121775" cy="477837"/>
        </p:xfrm>
        <a:graphic>
          <a:graphicData uri="http://schemas.openxmlformats.org/presentationml/2006/ole">
            <mc:AlternateContent xmlns:mc="http://schemas.openxmlformats.org/markup-compatibility/2006">
              <mc:Choice xmlns:v="urn:schemas-microsoft-com:vml" Requires="v">
                <p:oleObj name="Equation" r:id="rId5" imgW="3822480" imgH="203040" progId="Equation.DSMT4">
                  <p:embed/>
                </p:oleObj>
              </mc:Choice>
              <mc:Fallback>
                <p:oleObj name="Equation" r:id="rId5" imgW="3822480" imgH="203040" progId="Equation.DSMT4">
                  <p:embed/>
                  <p:pic>
                    <p:nvPicPr>
                      <p:cNvPr id="4" name="Object 3">
                        <a:extLst>
                          <a:ext uri="{FF2B5EF4-FFF2-40B4-BE49-F238E27FC236}">
                            <a16:creationId xmlns:a16="http://schemas.microsoft.com/office/drawing/2014/main" id="{631527E6-C5F9-D7F3-D2BC-CE1642B59416}"/>
                          </a:ext>
                        </a:extLst>
                      </p:cNvPr>
                      <p:cNvPicPr/>
                      <p:nvPr/>
                    </p:nvPicPr>
                    <p:blipFill>
                      <a:blip r:embed="rId6"/>
                      <a:stretch>
                        <a:fillRect/>
                      </a:stretch>
                    </p:blipFill>
                    <p:spPr>
                      <a:xfrm>
                        <a:off x="2473066" y="5776618"/>
                        <a:ext cx="9121775" cy="477837"/>
                      </a:xfrm>
                      <a:prstGeom prst="rect">
                        <a:avLst/>
                      </a:prstGeom>
                      <a:noFill/>
                    </p:spPr>
                  </p:pic>
                </p:oleObj>
              </mc:Fallback>
            </mc:AlternateContent>
          </a:graphicData>
        </a:graphic>
      </p:graphicFrame>
    </p:spTree>
    <p:extLst>
      <p:ext uri="{BB962C8B-B14F-4D97-AF65-F5344CB8AC3E}">
        <p14:creationId xmlns:p14="http://schemas.microsoft.com/office/powerpoint/2010/main" val="2098513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425A46D1-491A-422F-9706-F4EF9BDF2FD8}"/>
              </a:ext>
            </a:extLst>
          </p:cNvPr>
          <p:cNvSpPr/>
          <p:nvPr/>
        </p:nvSpPr>
        <p:spPr>
          <a:xfrm>
            <a:off x="0" y="-5176"/>
            <a:ext cx="5549611" cy="21013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0B76E42F-5B79-454E-9BF2-D3B0E17DA6BD}"/>
              </a:ext>
            </a:extLst>
          </p:cNvPr>
          <p:cNvSpPr txBox="1"/>
          <p:nvPr/>
        </p:nvSpPr>
        <p:spPr>
          <a:xfrm>
            <a:off x="482283" y="1591701"/>
            <a:ext cx="11382704" cy="3816429"/>
          </a:xfrm>
          <a:prstGeom prst="rect">
            <a:avLst/>
          </a:prstGeom>
          <a:solidFill>
            <a:schemeClr val="bg1"/>
          </a:solidFill>
        </p:spPr>
        <p:txBody>
          <a:bodyPr wrap="square" rtlCol="0">
            <a:spAutoFit/>
          </a:bodyPr>
          <a:lstStyle/>
          <a:p>
            <a:pPr>
              <a:spcAft>
                <a:spcPts val="1200"/>
              </a:spcAft>
            </a:pPr>
            <a:r>
              <a:rPr lang="en-US" sz="3200" dirty="0">
                <a:latin typeface="Times New Roman" panose="02020603050405020304" pitchFamily="18" charset="0"/>
                <a:cs typeface="Times New Roman" panose="02020603050405020304" pitchFamily="18" charset="0"/>
              </a:rPr>
              <a:t>Make sure you can do the following on your graphing calculator:</a:t>
            </a:r>
          </a:p>
          <a:p>
            <a:pPr marL="457200" indent="-457200">
              <a:spcAft>
                <a:spcPts val="1200"/>
              </a:spcAft>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Graph various functions.</a:t>
            </a:r>
          </a:p>
          <a:p>
            <a:pPr marL="457200" indent="-457200">
              <a:spcAft>
                <a:spcPts val="1200"/>
              </a:spcAft>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Change the graphing window.</a:t>
            </a:r>
          </a:p>
          <a:p>
            <a:pPr marL="457200" indent="-457200">
              <a:spcAft>
                <a:spcPts val="1200"/>
              </a:spcAft>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Zoom in/out around a given point on a graph.</a:t>
            </a:r>
          </a:p>
          <a:p>
            <a:pPr marL="457200" indent="-457200">
              <a:spcAft>
                <a:spcPts val="1200"/>
              </a:spcAft>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Read coordinates of points on a graph.</a:t>
            </a:r>
          </a:p>
          <a:p>
            <a:pPr marL="457200" indent="-457200">
              <a:spcAft>
                <a:spcPts val="1200"/>
              </a:spcAft>
              <a:buFont typeface="Arial" panose="020B0604020202020204" pitchFamily="34" charset="0"/>
              <a:buChar char="•"/>
            </a:pPr>
            <a:r>
              <a:rPr lang="en-US" sz="3200" dirty="0">
                <a:latin typeface="Times New Roman" panose="02020603050405020304" pitchFamily="18" charset="0"/>
                <a:cs typeface="Times New Roman" panose="02020603050405020304" pitchFamily="18" charset="0"/>
              </a:rPr>
              <a:t>Make a table for a function with a given domain increment.</a:t>
            </a:r>
          </a:p>
        </p:txBody>
      </p:sp>
      <p:sp>
        <p:nvSpPr>
          <p:cNvPr id="2" name="Title 1">
            <a:extLst>
              <a:ext uri="{FF2B5EF4-FFF2-40B4-BE49-F238E27FC236}">
                <a16:creationId xmlns:a16="http://schemas.microsoft.com/office/drawing/2014/main" id="{AA3F0F88-9EAE-2C77-B046-571BE7AD9206}"/>
              </a:ext>
            </a:extLst>
          </p:cNvPr>
          <p:cNvSpPr txBox="1">
            <a:spLocks/>
          </p:cNvSpPr>
          <p:nvPr/>
        </p:nvSpPr>
        <p:spPr>
          <a:xfrm>
            <a:off x="91440" y="0"/>
            <a:ext cx="11382704" cy="9591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Times New Roman" panose="02020603050405020304" pitchFamily="18" charset="0"/>
                <a:cs typeface="Times New Roman" panose="02020603050405020304" pitchFamily="18" charset="0"/>
              </a:rPr>
              <a:t>Constant and average rate of change: NASA launch data</a:t>
            </a:r>
          </a:p>
        </p:txBody>
      </p:sp>
    </p:spTree>
    <p:extLst>
      <p:ext uri="{BB962C8B-B14F-4D97-AF65-F5344CB8AC3E}">
        <p14:creationId xmlns:p14="http://schemas.microsoft.com/office/powerpoint/2010/main" val="14162759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b 1 Grap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129" y="1030322"/>
            <a:ext cx="7468133" cy="560394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8259206" y="1455875"/>
            <a:ext cx="3783637" cy="1815882"/>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Pick a point on the Velocity graph. </a:t>
            </a:r>
          </a:p>
          <a:p>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Explain its meaning.</a:t>
            </a:r>
          </a:p>
        </p:txBody>
      </p:sp>
      <p:sp>
        <p:nvSpPr>
          <p:cNvPr id="2" name="Title 1">
            <a:extLst>
              <a:ext uri="{FF2B5EF4-FFF2-40B4-BE49-F238E27FC236}">
                <a16:creationId xmlns:a16="http://schemas.microsoft.com/office/drawing/2014/main" id="{1DED4D9E-3646-2879-D82C-C28E89A3B601}"/>
              </a:ext>
            </a:extLst>
          </p:cNvPr>
          <p:cNvSpPr txBox="1">
            <a:spLocks/>
          </p:cNvSpPr>
          <p:nvPr/>
        </p:nvSpPr>
        <p:spPr>
          <a:xfrm>
            <a:off x="91440" y="0"/>
            <a:ext cx="11382704" cy="9591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a:latin typeface="Times New Roman" panose="02020603050405020304" pitchFamily="18" charset="0"/>
                <a:cs typeface="Times New Roman" panose="02020603050405020304" pitchFamily="18" charset="0"/>
              </a:rPr>
              <a:t>Constant and average rate of change: NASA launch data</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889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b 1 Grap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129" y="1030322"/>
            <a:ext cx="7468133" cy="560394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8259206" y="1659285"/>
            <a:ext cx="3783637" cy="353943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Pick two points on the Altitude graph. </a:t>
            </a:r>
          </a:p>
          <a:p>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Compute the average speed between them. </a:t>
            </a:r>
          </a:p>
          <a:p>
            <a:endParaRPr lang="en-US" sz="28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Explain the meaning of your answer.</a:t>
            </a:r>
          </a:p>
        </p:txBody>
      </p:sp>
      <p:sp>
        <p:nvSpPr>
          <p:cNvPr id="2" name="Title 1">
            <a:extLst>
              <a:ext uri="{FF2B5EF4-FFF2-40B4-BE49-F238E27FC236}">
                <a16:creationId xmlns:a16="http://schemas.microsoft.com/office/drawing/2014/main" id="{C6ACF61A-F27A-C916-3A6F-90E12050F585}"/>
              </a:ext>
            </a:extLst>
          </p:cNvPr>
          <p:cNvSpPr txBox="1">
            <a:spLocks/>
          </p:cNvSpPr>
          <p:nvPr/>
        </p:nvSpPr>
        <p:spPr>
          <a:xfrm>
            <a:off x="91440" y="0"/>
            <a:ext cx="11382704" cy="9591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a:latin typeface="Times New Roman" panose="02020603050405020304" pitchFamily="18" charset="0"/>
                <a:cs typeface="Times New Roman" panose="02020603050405020304" pitchFamily="18" charset="0"/>
              </a:rPr>
              <a:t>Constant and average rate of change: NASA launch data</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54904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b 1 Grap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129" y="1030322"/>
            <a:ext cx="7468133" cy="560394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 name="Object 5">
            <a:extLst>
              <a:ext uri="{FF2B5EF4-FFF2-40B4-BE49-F238E27FC236}">
                <a16:creationId xmlns:a16="http://schemas.microsoft.com/office/drawing/2014/main" id="{4D4891E3-BE46-4BB1-8504-BF7E2DF2492E}"/>
              </a:ext>
            </a:extLst>
          </p:cNvPr>
          <p:cNvGraphicFramePr>
            <a:graphicFrameLocks noChangeAspect="1"/>
          </p:cNvGraphicFramePr>
          <p:nvPr>
            <p:extLst>
              <p:ext uri="{D42A27DB-BD31-4B8C-83A1-F6EECF244321}">
                <p14:modId xmlns:p14="http://schemas.microsoft.com/office/powerpoint/2010/main" val="3208403883"/>
              </p:ext>
            </p:extLst>
          </p:nvPr>
        </p:nvGraphicFramePr>
        <p:xfrm>
          <a:off x="8255068" y="3875291"/>
          <a:ext cx="2243138" cy="417512"/>
        </p:xfrm>
        <a:graphic>
          <a:graphicData uri="http://schemas.openxmlformats.org/presentationml/2006/ole">
            <mc:AlternateContent xmlns:mc="http://schemas.openxmlformats.org/markup-compatibility/2006">
              <mc:Choice xmlns:v="urn:schemas-microsoft-com:vml" Requires="v">
                <p:oleObj name="Equation" r:id="rId4" imgW="939600" imgH="177480" progId="Equation.DSMT4">
                  <p:embed/>
                </p:oleObj>
              </mc:Choice>
              <mc:Fallback>
                <p:oleObj name="Equation" r:id="rId4" imgW="939600" imgH="177480" progId="Equation.DSMT4">
                  <p:embed/>
                  <p:pic>
                    <p:nvPicPr>
                      <p:cNvPr id="6" name="Object 5">
                        <a:extLst>
                          <a:ext uri="{FF2B5EF4-FFF2-40B4-BE49-F238E27FC236}">
                            <a16:creationId xmlns:a16="http://schemas.microsoft.com/office/drawing/2014/main" id="{237C2024-45E3-4BC8-AB7E-337ED8042E4A}"/>
                          </a:ext>
                        </a:extLst>
                      </p:cNvPr>
                      <p:cNvPicPr/>
                      <p:nvPr/>
                    </p:nvPicPr>
                    <p:blipFill>
                      <a:blip r:embed="rId5"/>
                      <a:stretch>
                        <a:fillRect/>
                      </a:stretch>
                    </p:blipFill>
                    <p:spPr>
                      <a:xfrm>
                        <a:off x="8255068" y="3875291"/>
                        <a:ext cx="2243138" cy="417512"/>
                      </a:xfrm>
                      <a:prstGeom prst="rect">
                        <a:avLst/>
                      </a:prstGeom>
                      <a:solidFill>
                        <a:schemeClr val="bg1"/>
                      </a:solidFill>
                    </p:spPr>
                  </p:pic>
                </p:oleObj>
              </mc:Fallback>
            </mc:AlternateContent>
          </a:graphicData>
        </a:graphic>
      </p:graphicFrame>
      <p:graphicFrame>
        <p:nvGraphicFramePr>
          <p:cNvPr id="7" name="Object 6">
            <a:extLst>
              <a:ext uri="{FF2B5EF4-FFF2-40B4-BE49-F238E27FC236}">
                <a16:creationId xmlns:a16="http://schemas.microsoft.com/office/drawing/2014/main" id="{715792A8-73E8-468C-BE5F-B60996997711}"/>
              </a:ext>
            </a:extLst>
          </p:cNvPr>
          <p:cNvGraphicFramePr>
            <a:graphicFrameLocks noChangeAspect="1"/>
          </p:cNvGraphicFramePr>
          <p:nvPr>
            <p:extLst>
              <p:ext uri="{D42A27DB-BD31-4B8C-83A1-F6EECF244321}">
                <p14:modId xmlns:p14="http://schemas.microsoft.com/office/powerpoint/2010/main" val="1465152627"/>
              </p:ext>
            </p:extLst>
          </p:nvPr>
        </p:nvGraphicFramePr>
        <p:xfrm>
          <a:off x="8799581" y="5445602"/>
          <a:ext cx="1698625" cy="417512"/>
        </p:xfrm>
        <a:graphic>
          <a:graphicData uri="http://schemas.openxmlformats.org/presentationml/2006/ole">
            <mc:AlternateContent xmlns:mc="http://schemas.openxmlformats.org/markup-compatibility/2006">
              <mc:Choice xmlns:v="urn:schemas-microsoft-com:vml" Requires="v">
                <p:oleObj name="Equation" r:id="rId6" imgW="711000" imgH="177480" progId="Equation.DSMT4">
                  <p:embed/>
                </p:oleObj>
              </mc:Choice>
              <mc:Fallback>
                <p:oleObj name="Equation" r:id="rId6" imgW="711000" imgH="177480" progId="Equation.DSMT4">
                  <p:embed/>
                  <p:pic>
                    <p:nvPicPr>
                      <p:cNvPr id="8" name="Object 7">
                        <a:extLst>
                          <a:ext uri="{FF2B5EF4-FFF2-40B4-BE49-F238E27FC236}">
                            <a16:creationId xmlns:a16="http://schemas.microsoft.com/office/drawing/2014/main" id="{B5DA5E62-7FF3-4AFE-A5B5-78661B64D50C}"/>
                          </a:ext>
                        </a:extLst>
                      </p:cNvPr>
                      <p:cNvPicPr/>
                      <p:nvPr/>
                    </p:nvPicPr>
                    <p:blipFill>
                      <a:blip r:embed="rId7"/>
                      <a:stretch>
                        <a:fillRect/>
                      </a:stretch>
                    </p:blipFill>
                    <p:spPr>
                      <a:xfrm>
                        <a:off x="8799581" y="5445602"/>
                        <a:ext cx="1698625" cy="417512"/>
                      </a:xfrm>
                      <a:prstGeom prst="rect">
                        <a:avLst/>
                      </a:prstGeom>
                      <a:solidFill>
                        <a:schemeClr val="bg1"/>
                      </a:solidFill>
                    </p:spPr>
                  </p:pic>
                </p:oleObj>
              </mc:Fallback>
            </mc:AlternateContent>
          </a:graphicData>
        </a:graphic>
      </p:graphicFrame>
      <p:graphicFrame>
        <p:nvGraphicFramePr>
          <p:cNvPr id="8" name="Object 7">
            <a:extLst>
              <a:ext uri="{FF2B5EF4-FFF2-40B4-BE49-F238E27FC236}">
                <a16:creationId xmlns:a16="http://schemas.microsoft.com/office/drawing/2014/main" id="{1928046E-3919-4635-A201-EC30C171BF6D}"/>
              </a:ext>
            </a:extLst>
          </p:cNvPr>
          <p:cNvGraphicFramePr>
            <a:graphicFrameLocks noChangeAspect="1"/>
          </p:cNvGraphicFramePr>
          <p:nvPr>
            <p:extLst>
              <p:ext uri="{D42A27DB-BD31-4B8C-83A1-F6EECF244321}">
                <p14:modId xmlns:p14="http://schemas.microsoft.com/office/powerpoint/2010/main" val="240808218"/>
              </p:ext>
            </p:extLst>
          </p:nvPr>
        </p:nvGraphicFramePr>
        <p:xfrm>
          <a:off x="8255068" y="3237103"/>
          <a:ext cx="3787775" cy="476250"/>
        </p:xfrm>
        <a:graphic>
          <a:graphicData uri="http://schemas.openxmlformats.org/presentationml/2006/ole">
            <mc:AlternateContent xmlns:mc="http://schemas.openxmlformats.org/markup-compatibility/2006">
              <mc:Choice xmlns:v="urn:schemas-microsoft-com:vml" Requires="v">
                <p:oleObj name="Equation" r:id="rId8" imgW="1587240" imgH="203040" progId="Equation.DSMT4">
                  <p:embed/>
                </p:oleObj>
              </mc:Choice>
              <mc:Fallback>
                <p:oleObj name="Equation" r:id="rId8" imgW="1587240" imgH="203040" progId="Equation.DSMT4">
                  <p:embed/>
                  <p:pic>
                    <p:nvPicPr>
                      <p:cNvPr id="6" name="Object 5">
                        <a:extLst>
                          <a:ext uri="{FF2B5EF4-FFF2-40B4-BE49-F238E27FC236}">
                            <a16:creationId xmlns:a16="http://schemas.microsoft.com/office/drawing/2014/main" id="{4D4891E3-BE46-4BB1-8504-BF7E2DF2492E}"/>
                          </a:ext>
                        </a:extLst>
                      </p:cNvPr>
                      <p:cNvPicPr/>
                      <p:nvPr/>
                    </p:nvPicPr>
                    <p:blipFill>
                      <a:blip r:embed="rId9"/>
                      <a:stretch>
                        <a:fillRect/>
                      </a:stretch>
                    </p:blipFill>
                    <p:spPr>
                      <a:xfrm>
                        <a:off x="8255068" y="3237103"/>
                        <a:ext cx="3787775" cy="476250"/>
                      </a:xfrm>
                      <a:prstGeom prst="rect">
                        <a:avLst/>
                      </a:prstGeom>
                      <a:solidFill>
                        <a:schemeClr val="bg1"/>
                      </a:solidFill>
                    </p:spPr>
                  </p:pic>
                </p:oleObj>
              </mc:Fallback>
            </mc:AlternateContent>
          </a:graphicData>
        </a:graphic>
      </p:graphicFrame>
      <p:graphicFrame>
        <p:nvGraphicFramePr>
          <p:cNvPr id="9" name="Object 8">
            <a:extLst>
              <a:ext uri="{FF2B5EF4-FFF2-40B4-BE49-F238E27FC236}">
                <a16:creationId xmlns:a16="http://schemas.microsoft.com/office/drawing/2014/main" id="{C65BD269-6CBE-464F-9C5B-06D14FB5BE2C}"/>
              </a:ext>
            </a:extLst>
          </p:cNvPr>
          <p:cNvGraphicFramePr>
            <a:graphicFrameLocks noChangeAspect="1"/>
          </p:cNvGraphicFramePr>
          <p:nvPr>
            <p:extLst>
              <p:ext uri="{D42A27DB-BD31-4B8C-83A1-F6EECF244321}">
                <p14:modId xmlns:p14="http://schemas.microsoft.com/office/powerpoint/2010/main" val="1584384147"/>
              </p:ext>
            </p:extLst>
          </p:nvPr>
        </p:nvGraphicFramePr>
        <p:xfrm>
          <a:off x="8255068" y="4454741"/>
          <a:ext cx="2546350" cy="923925"/>
        </p:xfrm>
        <a:graphic>
          <a:graphicData uri="http://schemas.openxmlformats.org/presentationml/2006/ole">
            <mc:AlternateContent xmlns:mc="http://schemas.openxmlformats.org/markup-compatibility/2006">
              <mc:Choice xmlns:v="urn:schemas-microsoft-com:vml" Requires="v">
                <p:oleObj name="Equation" r:id="rId10" imgW="1066680" imgH="393480" progId="Equation.DSMT4">
                  <p:embed/>
                </p:oleObj>
              </mc:Choice>
              <mc:Fallback>
                <p:oleObj name="Equation" r:id="rId10" imgW="1066680" imgH="393480" progId="Equation.DSMT4">
                  <p:embed/>
                  <p:pic>
                    <p:nvPicPr>
                      <p:cNvPr id="6" name="Object 5">
                        <a:extLst>
                          <a:ext uri="{FF2B5EF4-FFF2-40B4-BE49-F238E27FC236}">
                            <a16:creationId xmlns:a16="http://schemas.microsoft.com/office/drawing/2014/main" id="{4D4891E3-BE46-4BB1-8504-BF7E2DF2492E}"/>
                          </a:ext>
                        </a:extLst>
                      </p:cNvPr>
                      <p:cNvPicPr/>
                      <p:nvPr/>
                    </p:nvPicPr>
                    <p:blipFill>
                      <a:blip r:embed="rId11"/>
                      <a:stretch>
                        <a:fillRect/>
                      </a:stretch>
                    </p:blipFill>
                    <p:spPr>
                      <a:xfrm>
                        <a:off x="8255068" y="4454741"/>
                        <a:ext cx="2546350" cy="923925"/>
                      </a:xfrm>
                      <a:prstGeom prst="rect">
                        <a:avLst/>
                      </a:prstGeom>
                      <a:solidFill>
                        <a:schemeClr val="bg1"/>
                      </a:solidFill>
                    </p:spPr>
                  </p:pic>
                </p:oleObj>
              </mc:Fallback>
            </mc:AlternateContent>
          </a:graphicData>
        </a:graphic>
      </p:graphicFrame>
      <p:graphicFrame>
        <p:nvGraphicFramePr>
          <p:cNvPr id="10" name="Object 9">
            <a:extLst>
              <a:ext uri="{FF2B5EF4-FFF2-40B4-BE49-F238E27FC236}">
                <a16:creationId xmlns:a16="http://schemas.microsoft.com/office/drawing/2014/main" id="{AFEF6A3E-A988-4D21-931F-C6F2D85BFFC4}"/>
              </a:ext>
            </a:extLst>
          </p:cNvPr>
          <p:cNvGraphicFramePr>
            <a:graphicFrameLocks noChangeAspect="1"/>
          </p:cNvGraphicFramePr>
          <p:nvPr>
            <p:extLst>
              <p:ext uri="{D42A27DB-BD31-4B8C-83A1-F6EECF244321}">
                <p14:modId xmlns:p14="http://schemas.microsoft.com/office/powerpoint/2010/main" val="4202790164"/>
              </p:ext>
            </p:extLst>
          </p:nvPr>
        </p:nvGraphicFramePr>
        <p:xfrm>
          <a:off x="8148638" y="5930050"/>
          <a:ext cx="3184525" cy="596900"/>
        </p:xfrm>
        <a:graphic>
          <a:graphicData uri="http://schemas.openxmlformats.org/presentationml/2006/ole">
            <mc:AlternateContent xmlns:mc="http://schemas.openxmlformats.org/markup-compatibility/2006">
              <mc:Choice xmlns:v="urn:schemas-microsoft-com:vml" Requires="v">
                <p:oleObj name="Equation" r:id="rId12" imgW="1333440" imgH="253800" progId="Equation.DSMT4">
                  <p:embed/>
                </p:oleObj>
              </mc:Choice>
              <mc:Fallback>
                <p:oleObj name="Equation" r:id="rId12" imgW="1333440" imgH="253800" progId="Equation.DSMT4">
                  <p:embed/>
                  <p:pic>
                    <p:nvPicPr>
                      <p:cNvPr id="7" name="Object 6">
                        <a:extLst>
                          <a:ext uri="{FF2B5EF4-FFF2-40B4-BE49-F238E27FC236}">
                            <a16:creationId xmlns:a16="http://schemas.microsoft.com/office/drawing/2014/main" id="{715792A8-73E8-468C-BE5F-B60996997711}"/>
                          </a:ext>
                        </a:extLst>
                      </p:cNvPr>
                      <p:cNvPicPr/>
                      <p:nvPr/>
                    </p:nvPicPr>
                    <p:blipFill>
                      <a:blip r:embed="rId13"/>
                      <a:stretch>
                        <a:fillRect/>
                      </a:stretch>
                    </p:blipFill>
                    <p:spPr>
                      <a:xfrm>
                        <a:off x="8148638" y="5930050"/>
                        <a:ext cx="3184525" cy="596900"/>
                      </a:xfrm>
                      <a:prstGeom prst="rect">
                        <a:avLst/>
                      </a:prstGeom>
                      <a:solidFill>
                        <a:schemeClr val="bg1"/>
                      </a:solidFill>
                    </p:spPr>
                  </p:pic>
                </p:oleObj>
              </mc:Fallback>
            </mc:AlternateContent>
          </a:graphicData>
        </a:graphic>
      </p:graphicFrame>
      <p:sp>
        <p:nvSpPr>
          <p:cNvPr id="2" name="Title 1">
            <a:extLst>
              <a:ext uri="{FF2B5EF4-FFF2-40B4-BE49-F238E27FC236}">
                <a16:creationId xmlns:a16="http://schemas.microsoft.com/office/drawing/2014/main" id="{F46CAAD5-DA28-14EA-A53C-04F79152B6B3}"/>
              </a:ext>
            </a:extLst>
          </p:cNvPr>
          <p:cNvSpPr txBox="1">
            <a:spLocks/>
          </p:cNvSpPr>
          <p:nvPr/>
        </p:nvSpPr>
        <p:spPr>
          <a:xfrm>
            <a:off x="91440" y="0"/>
            <a:ext cx="11382704" cy="9591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Times New Roman" panose="02020603050405020304" pitchFamily="18" charset="0"/>
                <a:cs typeface="Times New Roman" panose="02020603050405020304" pitchFamily="18" charset="0"/>
              </a:rPr>
              <a:t>Constant and average rate of change: NASA launch data</a:t>
            </a:r>
          </a:p>
        </p:txBody>
      </p:sp>
      <p:sp>
        <p:nvSpPr>
          <p:cNvPr id="3" name="TextBox 2">
            <a:extLst>
              <a:ext uri="{FF2B5EF4-FFF2-40B4-BE49-F238E27FC236}">
                <a16:creationId xmlns:a16="http://schemas.microsoft.com/office/drawing/2014/main" id="{5303D79E-2EE4-23D1-7269-95ED38B6C82C}"/>
              </a:ext>
            </a:extLst>
          </p:cNvPr>
          <p:cNvSpPr txBox="1"/>
          <p:nvPr/>
        </p:nvSpPr>
        <p:spPr>
          <a:xfrm>
            <a:off x="8259206" y="1148889"/>
            <a:ext cx="3783637" cy="1815882"/>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Use the altitude graph to find the average speed of the rocket between the 5</a:t>
            </a:r>
            <a:r>
              <a:rPr lang="en-US" sz="2800" baseline="30000" dirty="0">
                <a:latin typeface="Times New Roman" panose="02020603050405020304" pitchFamily="18" charset="0"/>
                <a:cs typeface="Times New Roman" panose="02020603050405020304" pitchFamily="18" charset="0"/>
              </a:rPr>
              <a:t>th</a:t>
            </a:r>
            <a:r>
              <a:rPr lang="en-US" sz="2800" dirty="0">
                <a:latin typeface="Times New Roman" panose="02020603050405020304" pitchFamily="18" charset="0"/>
                <a:cs typeface="Times New Roman" panose="02020603050405020304" pitchFamily="18" charset="0"/>
              </a:rPr>
              <a:t> and 6</a:t>
            </a:r>
            <a:r>
              <a:rPr lang="en-US" sz="2800" baseline="30000" dirty="0">
                <a:latin typeface="Times New Roman" panose="02020603050405020304" pitchFamily="18" charset="0"/>
                <a:cs typeface="Times New Roman" panose="02020603050405020304" pitchFamily="18" charset="0"/>
              </a:rPr>
              <a:t>th</a:t>
            </a:r>
            <a:r>
              <a:rPr lang="en-US" sz="2800" dirty="0">
                <a:latin typeface="Times New Roman" panose="02020603050405020304" pitchFamily="18" charset="0"/>
                <a:cs typeface="Times New Roman" panose="02020603050405020304" pitchFamily="18" charset="0"/>
              </a:rPr>
              <a:t> data points.</a:t>
            </a:r>
          </a:p>
        </p:txBody>
      </p:sp>
    </p:spTree>
    <p:extLst>
      <p:ext uri="{BB962C8B-B14F-4D97-AF65-F5344CB8AC3E}">
        <p14:creationId xmlns:p14="http://schemas.microsoft.com/office/powerpoint/2010/main" val="3501905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b 1 Grap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129" y="1030322"/>
            <a:ext cx="7468133" cy="560394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8094846" y="3429000"/>
            <a:ext cx="3433508" cy="1815882"/>
          </a:xfrm>
          <a:prstGeom prst="rect">
            <a:avLst/>
          </a:prstGeom>
          <a:noFill/>
        </p:spPr>
        <p:txBody>
          <a:bodyPr wrap="square" rtlCol="0">
            <a:spAutoFit/>
          </a:bodyPr>
          <a:lstStyle/>
          <a:p>
            <a:r>
              <a:rPr lang="en-US" sz="2800" u="sng" dirty="0">
                <a:latin typeface="Times New Roman" panose="02020603050405020304" pitchFamily="18" charset="0"/>
                <a:cs typeface="Times New Roman" panose="02020603050405020304" pitchFamily="18" charset="0"/>
              </a:rPr>
              <a:t>Critique</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“The rocket’s speedometer is pointing at 4600.”</a:t>
            </a:r>
          </a:p>
        </p:txBody>
      </p:sp>
      <p:sp>
        <p:nvSpPr>
          <p:cNvPr id="2" name="TextBox 1">
            <a:extLst>
              <a:ext uri="{FF2B5EF4-FFF2-40B4-BE49-F238E27FC236}">
                <a16:creationId xmlns:a16="http://schemas.microsoft.com/office/drawing/2014/main" id="{0929A38D-F43A-8292-94D7-53CF5853D4B3}"/>
              </a:ext>
            </a:extLst>
          </p:cNvPr>
          <p:cNvSpPr txBox="1"/>
          <p:nvPr/>
        </p:nvSpPr>
        <p:spPr>
          <a:xfrm>
            <a:off x="8094846" y="1117760"/>
            <a:ext cx="3928550" cy="1815882"/>
          </a:xfrm>
          <a:prstGeom prst="rect">
            <a:avLst/>
          </a:prstGeom>
          <a:noFill/>
        </p:spPr>
        <p:txBody>
          <a:bodyPr wrap="square" rtlCol="0">
            <a:spAutoFit/>
          </a:bodyPr>
          <a:lstStyle/>
          <a:p>
            <a:r>
              <a:rPr lang="en-US" sz="2800" u="sng" dirty="0">
                <a:latin typeface="Times New Roman" panose="02020603050405020304" pitchFamily="18" charset="0"/>
                <a:cs typeface="Times New Roman" panose="02020603050405020304" pitchFamily="18" charset="0"/>
              </a:rPr>
              <a:t>What does it mean to say</a:t>
            </a:r>
            <a:r>
              <a:rPr lang="en-US" sz="2800" dirty="0">
                <a:latin typeface="Times New Roman" panose="02020603050405020304" pitchFamily="18" charset="0"/>
                <a:cs typeface="Times New Roman" panose="02020603050405020304" pitchFamily="18" charset="0"/>
              </a:rPr>
              <a:t>:</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“The instantaneous</a:t>
            </a:r>
          </a:p>
          <a:p>
            <a:r>
              <a:rPr lang="en-US" sz="2800" dirty="0">
                <a:latin typeface="Times New Roman" panose="02020603050405020304" pitchFamily="18" charset="0"/>
                <a:cs typeface="Times New Roman" panose="02020603050405020304" pitchFamily="18" charset="0"/>
              </a:rPr>
              <a:t>   speed of the rocket </a:t>
            </a:r>
          </a:p>
          <a:p>
            <a:r>
              <a:rPr lang="en-US" sz="2800" dirty="0">
                <a:latin typeface="Times New Roman" panose="02020603050405020304" pitchFamily="18" charset="0"/>
                <a:cs typeface="Times New Roman" panose="02020603050405020304" pitchFamily="18" charset="0"/>
              </a:rPr>
              <a:t>   is 4600 ft/s”? </a:t>
            </a:r>
          </a:p>
        </p:txBody>
      </p:sp>
      <p:sp>
        <p:nvSpPr>
          <p:cNvPr id="3" name="Title 1">
            <a:extLst>
              <a:ext uri="{FF2B5EF4-FFF2-40B4-BE49-F238E27FC236}">
                <a16:creationId xmlns:a16="http://schemas.microsoft.com/office/drawing/2014/main" id="{273A0BBA-A28A-2725-4370-D4135815ADFC}"/>
              </a:ext>
            </a:extLst>
          </p:cNvPr>
          <p:cNvSpPr txBox="1">
            <a:spLocks/>
          </p:cNvSpPr>
          <p:nvPr/>
        </p:nvSpPr>
        <p:spPr>
          <a:xfrm>
            <a:off x="91440" y="0"/>
            <a:ext cx="11382704" cy="9591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Times New Roman" panose="02020603050405020304" pitchFamily="18" charset="0"/>
                <a:cs typeface="Times New Roman" panose="02020603050405020304" pitchFamily="18" charset="0"/>
              </a:rPr>
              <a:t>Constant and average rate of change: NASA launch data</a:t>
            </a:r>
          </a:p>
        </p:txBody>
      </p:sp>
    </p:spTree>
    <p:extLst>
      <p:ext uri="{BB962C8B-B14F-4D97-AF65-F5344CB8AC3E}">
        <p14:creationId xmlns:p14="http://schemas.microsoft.com/office/powerpoint/2010/main" val="2063412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ab 1 Grap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129" y="1030322"/>
            <a:ext cx="7468133" cy="5603942"/>
          </a:xfrm>
          <a:prstGeom prst="rect">
            <a:avLst/>
          </a:prstGeom>
          <a:noFill/>
          <a:extLst>
            <a:ext uri="{909E8E84-426E-40DD-AFC4-6F175D3DCCD1}">
              <a14:hiddenFill xmlns:a14="http://schemas.microsoft.com/office/drawing/2010/main">
                <a:solidFill>
                  <a:srgbClr val="FFFFFF"/>
                </a:solidFill>
              </a14:hiddenFill>
            </a:ext>
          </a:extLst>
        </p:spPr>
      </p:pic>
      <p:sp>
        <p:nvSpPr>
          <p:cNvPr id="3" name="Title 1">
            <a:extLst>
              <a:ext uri="{FF2B5EF4-FFF2-40B4-BE49-F238E27FC236}">
                <a16:creationId xmlns:a16="http://schemas.microsoft.com/office/drawing/2014/main" id="{273A0BBA-A28A-2725-4370-D4135815ADFC}"/>
              </a:ext>
            </a:extLst>
          </p:cNvPr>
          <p:cNvSpPr txBox="1">
            <a:spLocks/>
          </p:cNvSpPr>
          <p:nvPr/>
        </p:nvSpPr>
        <p:spPr>
          <a:xfrm>
            <a:off x="91440" y="0"/>
            <a:ext cx="11382704" cy="9591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Times New Roman" panose="02020603050405020304" pitchFamily="18" charset="0"/>
                <a:cs typeface="Times New Roman" panose="02020603050405020304" pitchFamily="18" charset="0"/>
              </a:rPr>
              <a:t>Constant and average rate of change: NASA launch data</a:t>
            </a:r>
          </a:p>
        </p:txBody>
      </p:sp>
      <p:sp>
        <p:nvSpPr>
          <p:cNvPr id="5" name="TextBox 4">
            <a:extLst>
              <a:ext uri="{FF2B5EF4-FFF2-40B4-BE49-F238E27FC236}">
                <a16:creationId xmlns:a16="http://schemas.microsoft.com/office/drawing/2014/main" id="{EE20E0F5-D60F-3576-A75E-319AC81A9F6A}"/>
              </a:ext>
            </a:extLst>
          </p:cNvPr>
          <p:cNvSpPr txBox="1"/>
          <p:nvPr/>
        </p:nvSpPr>
        <p:spPr>
          <a:xfrm>
            <a:off x="8094846" y="3690990"/>
            <a:ext cx="3166712" cy="1815882"/>
          </a:xfrm>
          <a:prstGeom prst="rect">
            <a:avLst/>
          </a:prstGeom>
          <a:noFill/>
        </p:spPr>
        <p:txBody>
          <a:bodyPr wrap="square" rtlCol="0">
            <a:spAutoFit/>
          </a:bodyPr>
          <a:lstStyle/>
          <a:p>
            <a:r>
              <a:rPr lang="en-US" sz="2800" u="sng" dirty="0">
                <a:latin typeface="Times New Roman" panose="02020603050405020304" pitchFamily="18" charset="0"/>
                <a:cs typeface="Times New Roman" panose="02020603050405020304" pitchFamily="18" charset="0"/>
              </a:rPr>
              <a:t>Critique</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“The rocket travels 4600 feet every second.”</a:t>
            </a:r>
          </a:p>
        </p:txBody>
      </p:sp>
      <p:sp>
        <p:nvSpPr>
          <p:cNvPr id="6" name="TextBox 5">
            <a:extLst>
              <a:ext uri="{FF2B5EF4-FFF2-40B4-BE49-F238E27FC236}">
                <a16:creationId xmlns:a16="http://schemas.microsoft.com/office/drawing/2014/main" id="{52C22796-3A47-24CD-9FCD-84D1E791C137}"/>
              </a:ext>
            </a:extLst>
          </p:cNvPr>
          <p:cNvSpPr txBox="1"/>
          <p:nvPr/>
        </p:nvSpPr>
        <p:spPr>
          <a:xfrm>
            <a:off x="8094846" y="1117760"/>
            <a:ext cx="3928550" cy="1815882"/>
          </a:xfrm>
          <a:prstGeom prst="rect">
            <a:avLst/>
          </a:prstGeom>
          <a:noFill/>
        </p:spPr>
        <p:txBody>
          <a:bodyPr wrap="square" rtlCol="0">
            <a:spAutoFit/>
          </a:bodyPr>
          <a:lstStyle/>
          <a:p>
            <a:r>
              <a:rPr lang="en-US" sz="2800" u="sng" dirty="0">
                <a:latin typeface="Times New Roman" panose="02020603050405020304" pitchFamily="18" charset="0"/>
                <a:cs typeface="Times New Roman" panose="02020603050405020304" pitchFamily="18" charset="0"/>
              </a:rPr>
              <a:t>What does it mean to say</a:t>
            </a:r>
            <a:r>
              <a:rPr lang="en-US" sz="2800" dirty="0">
                <a:latin typeface="Times New Roman" panose="02020603050405020304" pitchFamily="18" charset="0"/>
                <a:cs typeface="Times New Roman" panose="02020603050405020304" pitchFamily="18" charset="0"/>
              </a:rPr>
              <a:t>:</a:t>
            </a:r>
            <a:br>
              <a:rPr lang="en-US" sz="2800"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“The instantaneous</a:t>
            </a:r>
          </a:p>
          <a:p>
            <a:r>
              <a:rPr lang="en-US" sz="2800" dirty="0">
                <a:latin typeface="Times New Roman" panose="02020603050405020304" pitchFamily="18" charset="0"/>
                <a:cs typeface="Times New Roman" panose="02020603050405020304" pitchFamily="18" charset="0"/>
              </a:rPr>
              <a:t>   speed of the rocket </a:t>
            </a:r>
          </a:p>
          <a:p>
            <a:r>
              <a:rPr lang="en-US" sz="2800" dirty="0">
                <a:latin typeface="Times New Roman" panose="02020603050405020304" pitchFamily="18" charset="0"/>
                <a:cs typeface="Times New Roman" panose="02020603050405020304" pitchFamily="18" charset="0"/>
              </a:rPr>
              <a:t>   is 4600 ft/s”? </a:t>
            </a:r>
          </a:p>
        </p:txBody>
      </p:sp>
    </p:spTree>
    <p:extLst>
      <p:ext uri="{BB962C8B-B14F-4D97-AF65-F5344CB8AC3E}">
        <p14:creationId xmlns:p14="http://schemas.microsoft.com/office/powerpoint/2010/main" val="3077081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838200" y="1392020"/>
            <a:ext cx="10515600" cy="1325563"/>
          </a:xfrm>
        </p:spPr>
        <p:txBody>
          <a:bodyPr>
            <a:normAutofit/>
          </a:bodyPr>
          <a:lstStyle/>
          <a:p>
            <a:r>
              <a:rPr lang="en-US" sz="6000" dirty="0">
                <a:latin typeface="Times New Roman" panose="02020603050405020304" pitchFamily="18" charset="0"/>
                <a:cs typeface="Times New Roman" panose="02020603050405020304" pitchFamily="18" charset="0"/>
              </a:rPr>
              <a:t>Definitions</a:t>
            </a:r>
          </a:p>
        </p:txBody>
      </p:sp>
      <p:sp>
        <p:nvSpPr>
          <p:cNvPr id="3" name="Content Placeholder 2"/>
          <p:cNvSpPr>
            <a:spLocks noGrp="1"/>
          </p:cNvSpPr>
          <p:nvPr>
            <p:ph idx="4294967295"/>
          </p:nvPr>
        </p:nvSpPr>
        <p:spPr>
          <a:xfrm>
            <a:off x="142584" y="3172167"/>
            <a:ext cx="2897937" cy="1607583"/>
          </a:xfrm>
        </p:spPr>
        <p:txBody>
          <a:bodyPr>
            <a:normAutofit/>
          </a:bodyPr>
          <a:lstStyle/>
          <a:p>
            <a:pPr marL="0" indent="0" algn="ctr">
              <a:buNone/>
            </a:pPr>
            <a:r>
              <a:rPr lang="en-US" sz="4400" b="1" i="1" dirty="0">
                <a:latin typeface="Times New Roman" panose="02020603050405020304" pitchFamily="18" charset="0"/>
                <a:cs typeface="Times New Roman" panose="02020603050405020304" pitchFamily="18" charset="0"/>
              </a:rPr>
              <a:t>Constant</a:t>
            </a:r>
          </a:p>
          <a:p>
            <a:pPr marL="0" indent="0" algn="ctr">
              <a:buNone/>
            </a:pPr>
            <a:r>
              <a:rPr lang="en-US" sz="4400" b="1" i="1" dirty="0">
                <a:latin typeface="Times New Roman" panose="02020603050405020304" pitchFamily="18" charset="0"/>
                <a:cs typeface="Times New Roman" panose="02020603050405020304" pitchFamily="18" charset="0"/>
              </a:rPr>
              <a:t>Rate</a:t>
            </a:r>
            <a:endParaRPr lang="en-US" sz="4400" dirty="0">
              <a:latin typeface="Times New Roman" panose="02020603050405020304" pitchFamily="18" charset="0"/>
              <a:cs typeface="Times New Roman" panose="02020603050405020304" pitchFamily="18" charset="0"/>
            </a:endParaRPr>
          </a:p>
        </p:txBody>
      </p:sp>
      <p:sp>
        <p:nvSpPr>
          <p:cNvPr id="4" name="Right Arrow 3"/>
          <p:cNvSpPr/>
          <p:nvPr/>
        </p:nvSpPr>
        <p:spPr>
          <a:xfrm>
            <a:off x="3040521" y="3423391"/>
            <a:ext cx="1178062" cy="1105133"/>
          </a:xfrm>
          <a:prstGeom prst="rightArrow">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2"/>
          <p:cNvSpPr txBox="1">
            <a:spLocks/>
          </p:cNvSpPr>
          <p:nvPr/>
        </p:nvSpPr>
        <p:spPr>
          <a:xfrm>
            <a:off x="4137707" y="3177776"/>
            <a:ext cx="2897937" cy="16075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400" b="1" i="1" dirty="0">
                <a:latin typeface="Times New Roman" panose="02020603050405020304" pitchFamily="18" charset="0"/>
                <a:cs typeface="Times New Roman" panose="02020603050405020304" pitchFamily="18" charset="0"/>
              </a:rPr>
              <a:t>Average</a:t>
            </a:r>
          </a:p>
          <a:p>
            <a:pPr marL="0" indent="0" algn="ctr">
              <a:buFont typeface="Arial" panose="020B0604020202020204" pitchFamily="34" charset="0"/>
              <a:buNone/>
            </a:pPr>
            <a:r>
              <a:rPr lang="en-US" sz="4400" b="1" i="1" dirty="0">
                <a:latin typeface="Times New Roman" panose="02020603050405020304" pitchFamily="18" charset="0"/>
                <a:cs typeface="Times New Roman" panose="02020603050405020304" pitchFamily="18" charset="0"/>
              </a:rPr>
              <a:t>Rate</a:t>
            </a:r>
            <a:endParaRPr lang="en-US" sz="4400" dirty="0">
              <a:latin typeface="Times New Roman" panose="02020603050405020304" pitchFamily="18" charset="0"/>
              <a:cs typeface="Times New Roman" panose="02020603050405020304" pitchFamily="18" charset="0"/>
            </a:endParaRPr>
          </a:p>
        </p:txBody>
      </p:sp>
      <p:sp>
        <p:nvSpPr>
          <p:cNvPr id="6" name="Right Arrow 5"/>
          <p:cNvSpPr/>
          <p:nvPr/>
        </p:nvSpPr>
        <p:spPr>
          <a:xfrm>
            <a:off x="7035644" y="3429000"/>
            <a:ext cx="1178062" cy="1105133"/>
          </a:xfrm>
          <a:prstGeom prst="rightArrow">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p:cNvSpPr txBox="1">
            <a:spLocks/>
          </p:cNvSpPr>
          <p:nvPr/>
        </p:nvSpPr>
        <p:spPr>
          <a:xfrm>
            <a:off x="8320293" y="3172165"/>
            <a:ext cx="3493981" cy="16075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4400" b="1" i="1" dirty="0">
                <a:latin typeface="Times New Roman" panose="02020603050405020304" pitchFamily="18" charset="0"/>
                <a:cs typeface="Times New Roman" panose="02020603050405020304" pitchFamily="18" charset="0"/>
              </a:rPr>
              <a:t>Instantaneous</a:t>
            </a:r>
          </a:p>
          <a:p>
            <a:pPr marL="0" indent="0" algn="ctr">
              <a:buFont typeface="Arial" panose="020B0604020202020204" pitchFamily="34" charset="0"/>
              <a:buNone/>
            </a:pPr>
            <a:r>
              <a:rPr lang="en-US" sz="4400" b="1" i="1" dirty="0">
                <a:latin typeface="Times New Roman" panose="02020603050405020304" pitchFamily="18" charset="0"/>
                <a:cs typeface="Times New Roman" panose="02020603050405020304" pitchFamily="18" charset="0"/>
              </a:rPr>
              <a:t>Rate</a:t>
            </a:r>
            <a:endParaRPr lang="en-US" sz="4400" dirty="0">
              <a:latin typeface="Times New Roman" panose="02020603050405020304" pitchFamily="18" charset="0"/>
              <a:cs typeface="Times New Roman" panose="02020603050405020304" pitchFamily="18" charset="0"/>
            </a:endParaRPr>
          </a:p>
        </p:txBody>
      </p:sp>
      <p:sp>
        <p:nvSpPr>
          <p:cNvPr id="8" name="Title 1">
            <a:extLst>
              <a:ext uri="{FF2B5EF4-FFF2-40B4-BE49-F238E27FC236}">
                <a16:creationId xmlns:a16="http://schemas.microsoft.com/office/drawing/2014/main" id="{EC3E4922-6962-6EA8-813E-A7F3D87662E9}"/>
              </a:ext>
            </a:extLst>
          </p:cNvPr>
          <p:cNvSpPr txBox="1">
            <a:spLocks/>
          </p:cNvSpPr>
          <p:nvPr/>
        </p:nvSpPr>
        <p:spPr>
          <a:xfrm>
            <a:off x="91440" y="0"/>
            <a:ext cx="11382704" cy="9591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Times New Roman" panose="02020603050405020304" pitchFamily="18" charset="0"/>
                <a:cs typeface="Times New Roman" panose="02020603050405020304" pitchFamily="18" charset="0"/>
              </a:rPr>
              <a:t>Constant and average rate of change: NASA launch data</a:t>
            </a:r>
          </a:p>
        </p:txBody>
      </p:sp>
    </p:spTree>
    <p:extLst>
      <p:ext uri="{BB962C8B-B14F-4D97-AF65-F5344CB8AC3E}">
        <p14:creationId xmlns:p14="http://schemas.microsoft.com/office/powerpoint/2010/main" val="1040905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58079" y="2539064"/>
            <a:ext cx="10349475" cy="954107"/>
          </a:xfrm>
          <a:prstGeom prst="rect">
            <a:avLst/>
          </a:prstGeom>
          <a:noFill/>
        </p:spPr>
        <p:txBody>
          <a:bodyPr wrap="square" rtlCol="0">
            <a:spAutoFit/>
          </a:bodyPr>
          <a:lstStyle/>
          <a:p>
            <a:r>
              <a:rPr lang="en-US" sz="2800" u="sng" dirty="0">
                <a:latin typeface="Times New Roman" panose="02020603050405020304" pitchFamily="18" charset="0"/>
                <a:cs typeface="Times New Roman" panose="02020603050405020304" pitchFamily="18" charset="0"/>
              </a:rPr>
              <a:t>Critique</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“The instantaneous speed is a constant 7200 ft/s (it’s not changing).”</a:t>
            </a:r>
          </a:p>
        </p:txBody>
      </p:sp>
      <p:sp>
        <p:nvSpPr>
          <p:cNvPr id="5" name="TextBox 4"/>
          <p:cNvSpPr txBox="1"/>
          <p:nvPr/>
        </p:nvSpPr>
        <p:spPr>
          <a:xfrm>
            <a:off x="758079" y="1188219"/>
            <a:ext cx="8518679" cy="954107"/>
          </a:xfrm>
          <a:prstGeom prst="rect">
            <a:avLst/>
          </a:prstGeom>
          <a:noFill/>
        </p:spPr>
        <p:txBody>
          <a:bodyPr wrap="none" rtlCol="0">
            <a:spAutoFit/>
          </a:bodyPr>
          <a:lstStyle/>
          <a:p>
            <a:r>
              <a:rPr lang="en-US" sz="2800" u="sng" dirty="0">
                <a:latin typeface="Times New Roman" panose="02020603050405020304" pitchFamily="18" charset="0"/>
                <a:cs typeface="Times New Roman" panose="02020603050405020304" pitchFamily="18" charset="0"/>
              </a:rPr>
              <a:t>What does it mean to say</a:t>
            </a:r>
            <a:r>
              <a:rPr lang="en-US" sz="2800" dirty="0">
                <a:latin typeface="Times New Roman" panose="02020603050405020304" pitchFamily="18" charset="0"/>
                <a:cs typeface="Times New Roman" panose="02020603050405020304" pitchFamily="18" charset="0"/>
              </a:rPr>
              <a:t>: </a:t>
            </a:r>
          </a:p>
          <a:p>
            <a:r>
              <a:rPr lang="en-US" sz="2800" dirty="0">
                <a:latin typeface="Times New Roman" panose="02020603050405020304" pitchFamily="18" charset="0"/>
                <a:cs typeface="Times New Roman" panose="02020603050405020304" pitchFamily="18" charset="0"/>
              </a:rPr>
              <a:t>“The rocket is traveling at a </a:t>
            </a:r>
            <a:r>
              <a:rPr lang="en-US" sz="2800" u="sng" dirty="0">
                <a:latin typeface="Times New Roman" panose="02020603050405020304" pitchFamily="18" charset="0"/>
                <a:cs typeface="Times New Roman" panose="02020603050405020304" pitchFamily="18" charset="0"/>
              </a:rPr>
              <a:t>constant speed</a:t>
            </a:r>
            <a:r>
              <a:rPr lang="en-US" sz="2800" dirty="0">
                <a:latin typeface="Times New Roman" panose="02020603050405020304" pitchFamily="18" charset="0"/>
                <a:cs typeface="Times New Roman" panose="02020603050405020304" pitchFamily="18" charset="0"/>
              </a:rPr>
              <a:t> of 7200 ft/s”? </a:t>
            </a:r>
          </a:p>
        </p:txBody>
      </p:sp>
      <p:sp>
        <p:nvSpPr>
          <p:cNvPr id="6" name="TextBox 5">
            <a:extLst>
              <a:ext uri="{FF2B5EF4-FFF2-40B4-BE49-F238E27FC236}">
                <a16:creationId xmlns:a16="http://schemas.microsoft.com/office/drawing/2014/main" id="{E3F50F51-F8A4-431E-96C2-A9262100A815}"/>
              </a:ext>
            </a:extLst>
          </p:cNvPr>
          <p:cNvSpPr txBox="1"/>
          <p:nvPr/>
        </p:nvSpPr>
        <p:spPr>
          <a:xfrm>
            <a:off x="758079" y="3889909"/>
            <a:ext cx="8969188" cy="954107"/>
          </a:xfrm>
          <a:prstGeom prst="rect">
            <a:avLst/>
          </a:prstGeom>
          <a:noFill/>
        </p:spPr>
        <p:txBody>
          <a:bodyPr wrap="square" rtlCol="0">
            <a:spAutoFit/>
          </a:bodyPr>
          <a:lstStyle/>
          <a:p>
            <a:r>
              <a:rPr lang="en-US" sz="2800" u="sng" dirty="0">
                <a:latin typeface="Times New Roman" panose="02020603050405020304" pitchFamily="18" charset="0"/>
                <a:cs typeface="Times New Roman" panose="02020603050405020304" pitchFamily="18" charset="0"/>
              </a:rPr>
              <a:t>Critique</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“There is no acceleration.”</a:t>
            </a:r>
          </a:p>
        </p:txBody>
      </p:sp>
      <p:sp>
        <p:nvSpPr>
          <p:cNvPr id="7" name="TextBox 6">
            <a:extLst>
              <a:ext uri="{FF2B5EF4-FFF2-40B4-BE49-F238E27FC236}">
                <a16:creationId xmlns:a16="http://schemas.microsoft.com/office/drawing/2014/main" id="{F90CD446-92C3-48F2-A60E-FEFA41EF0814}"/>
              </a:ext>
            </a:extLst>
          </p:cNvPr>
          <p:cNvSpPr txBox="1"/>
          <p:nvPr/>
        </p:nvSpPr>
        <p:spPr>
          <a:xfrm>
            <a:off x="758079" y="5240754"/>
            <a:ext cx="8969188" cy="954107"/>
          </a:xfrm>
          <a:prstGeom prst="rect">
            <a:avLst/>
          </a:prstGeom>
          <a:noFill/>
        </p:spPr>
        <p:txBody>
          <a:bodyPr wrap="square" rtlCol="0">
            <a:spAutoFit/>
          </a:bodyPr>
          <a:lstStyle/>
          <a:p>
            <a:r>
              <a:rPr lang="en-US" sz="2800" u="sng" dirty="0">
                <a:latin typeface="Times New Roman" panose="02020603050405020304" pitchFamily="18" charset="0"/>
                <a:cs typeface="Times New Roman" panose="02020603050405020304" pitchFamily="18" charset="0"/>
              </a:rPr>
              <a:t>Critique</a:t>
            </a:r>
            <a:r>
              <a:rPr lang="en-US" sz="2800" dirty="0">
                <a:latin typeface="Times New Roman" panose="02020603050405020304" pitchFamily="18" charset="0"/>
                <a:cs typeface="Times New Roman" panose="02020603050405020304" pitchFamily="18" charset="0"/>
              </a:rPr>
              <a:t>:</a:t>
            </a:r>
          </a:p>
          <a:p>
            <a:r>
              <a:rPr lang="en-US" sz="2800" dirty="0">
                <a:latin typeface="Times New Roman" panose="02020603050405020304" pitchFamily="18" charset="0"/>
                <a:cs typeface="Times New Roman" panose="02020603050405020304" pitchFamily="18" charset="0"/>
              </a:rPr>
              <a:t>“The rocket travels 7200 feet every second.”</a:t>
            </a:r>
          </a:p>
        </p:txBody>
      </p:sp>
      <p:sp>
        <p:nvSpPr>
          <p:cNvPr id="2" name="Title 1">
            <a:extLst>
              <a:ext uri="{FF2B5EF4-FFF2-40B4-BE49-F238E27FC236}">
                <a16:creationId xmlns:a16="http://schemas.microsoft.com/office/drawing/2014/main" id="{B3B729E9-6A43-5261-5625-E6F619B42CA4}"/>
              </a:ext>
            </a:extLst>
          </p:cNvPr>
          <p:cNvSpPr txBox="1">
            <a:spLocks/>
          </p:cNvSpPr>
          <p:nvPr/>
        </p:nvSpPr>
        <p:spPr>
          <a:xfrm>
            <a:off x="91440" y="0"/>
            <a:ext cx="11382704" cy="9591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Times New Roman" panose="02020603050405020304" pitchFamily="18" charset="0"/>
                <a:cs typeface="Times New Roman" panose="02020603050405020304" pitchFamily="18" charset="0"/>
              </a:rPr>
              <a:t>Constant and average rate of change: NASA launch data</a:t>
            </a:r>
          </a:p>
        </p:txBody>
      </p:sp>
    </p:spTree>
    <p:extLst>
      <p:ext uri="{BB962C8B-B14F-4D97-AF65-F5344CB8AC3E}">
        <p14:creationId xmlns:p14="http://schemas.microsoft.com/office/powerpoint/2010/main" val="11742897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12694" y="2068979"/>
            <a:ext cx="11362575" cy="4339650"/>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If you fix a duration of time, what can you say about the distance traveled during any time interval of that duration?</a:t>
            </a:r>
          </a:p>
          <a:p>
            <a:pPr marL="914400" lvl="1" indent="-457200">
              <a:buFont typeface="Arial" panose="020B0604020202020204" pitchFamily="34" charset="0"/>
              <a:buChar char="•"/>
            </a:pPr>
            <a:r>
              <a:rPr lang="en-US" sz="2800" dirty="0">
                <a:solidFill>
                  <a:srgbClr val="FF0000"/>
                </a:solidFill>
                <a:latin typeface="Times New Roman" panose="02020603050405020304" pitchFamily="18" charset="0"/>
                <a:cs typeface="Times New Roman" panose="02020603050405020304" pitchFamily="18" charset="0"/>
              </a:rPr>
              <a:t>The change in distance is always the same.</a:t>
            </a:r>
          </a:p>
          <a:p>
            <a:pPr marL="914400" lvl="1" indent="-457200">
              <a:buFont typeface="Arial" panose="020B0604020202020204" pitchFamily="34" charset="0"/>
              <a:buChar char="•"/>
            </a:pPr>
            <a:r>
              <a:rPr lang="en-US" sz="2800" dirty="0">
                <a:solidFill>
                  <a:srgbClr val="FF0000"/>
                </a:solidFill>
                <a:latin typeface="Times New Roman" panose="02020603050405020304" pitchFamily="18" charset="0"/>
                <a:cs typeface="Times New Roman" panose="02020603050405020304" pitchFamily="18" charset="0"/>
              </a:rPr>
              <a:t>The change in distance (in ft.) is always 7200 times the duration (in s.)</a:t>
            </a:r>
          </a:p>
          <a:p>
            <a:endParaRPr lang="en-US" sz="12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What if you triple that duration of time?</a:t>
            </a:r>
          </a:p>
          <a:p>
            <a:pPr marL="914400" lvl="1" indent="-457200">
              <a:buFont typeface="Arial" panose="020B0604020202020204" pitchFamily="34" charset="0"/>
              <a:buChar char="•"/>
            </a:pPr>
            <a:r>
              <a:rPr lang="en-US" sz="2800" dirty="0">
                <a:solidFill>
                  <a:srgbClr val="FF0000"/>
                </a:solidFill>
                <a:latin typeface="Times New Roman" panose="02020603050405020304" pitchFamily="18" charset="0"/>
                <a:cs typeface="Times New Roman" panose="02020603050405020304" pitchFamily="18" charset="0"/>
              </a:rPr>
              <a:t>The change in distance will also triple.</a:t>
            </a:r>
            <a:endParaRPr lang="en-US" sz="2800" dirty="0">
              <a:latin typeface="Times New Roman" panose="02020603050405020304" pitchFamily="18" charset="0"/>
              <a:cs typeface="Times New Roman" panose="02020603050405020304" pitchFamily="18" charset="0"/>
            </a:endParaRPr>
          </a:p>
          <a:p>
            <a:endParaRPr lang="en-US" sz="1200" dirty="0">
              <a:latin typeface="Times New Roman" panose="02020603050405020304" pitchFamily="18" charset="0"/>
              <a:cs typeface="Times New Roman" panose="02020603050405020304" pitchFamily="18" charset="0"/>
            </a:endParaRPr>
          </a:p>
          <a:p>
            <a:r>
              <a:rPr lang="en-US" sz="2800" dirty="0">
                <a:latin typeface="Times New Roman" panose="02020603050405020304" pitchFamily="18" charset="0"/>
                <a:cs typeface="Times New Roman" panose="02020603050405020304" pitchFamily="18" charset="0"/>
              </a:rPr>
              <a:t>What if you cut the duration in half?</a:t>
            </a:r>
          </a:p>
          <a:p>
            <a:pPr marL="914400" lvl="1" indent="-457200">
              <a:buFont typeface="Arial" panose="020B0604020202020204" pitchFamily="34" charset="0"/>
              <a:buChar char="•"/>
            </a:pPr>
            <a:r>
              <a:rPr lang="en-US" sz="2800" dirty="0">
                <a:solidFill>
                  <a:srgbClr val="FF0000"/>
                </a:solidFill>
                <a:latin typeface="Times New Roman" panose="02020603050405020304" pitchFamily="18" charset="0"/>
                <a:cs typeface="Times New Roman" panose="02020603050405020304" pitchFamily="18" charset="0"/>
              </a:rPr>
              <a:t>The change in distance will also halve.</a:t>
            </a:r>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
        <p:nvSpPr>
          <p:cNvPr id="2" name="TextBox 1">
            <a:extLst>
              <a:ext uri="{FF2B5EF4-FFF2-40B4-BE49-F238E27FC236}">
                <a16:creationId xmlns:a16="http://schemas.microsoft.com/office/drawing/2014/main" id="{6BD4FBCD-3638-47E3-9008-D85F545BA71D}"/>
              </a:ext>
            </a:extLst>
          </p:cNvPr>
          <p:cNvSpPr txBox="1"/>
          <p:nvPr/>
        </p:nvSpPr>
        <p:spPr>
          <a:xfrm>
            <a:off x="8645824" y="4431283"/>
            <a:ext cx="2651734" cy="954107"/>
          </a:xfrm>
          <a:prstGeom prst="rect">
            <a:avLst/>
          </a:prstGeom>
          <a:noFill/>
          <a:ln w="38100">
            <a:solidFill>
              <a:srgbClr val="018659"/>
            </a:solidFill>
          </a:ln>
        </p:spPr>
        <p:txBody>
          <a:bodyPr wrap="square" rtlCol="0">
            <a:spAutoFit/>
          </a:bodyPr>
          <a:lstStyle/>
          <a:p>
            <a:pPr algn="ctr"/>
            <a:r>
              <a:rPr lang="en-US" sz="2800" dirty="0">
                <a:solidFill>
                  <a:srgbClr val="018659"/>
                </a:solidFill>
                <a:latin typeface="Times New Roman" panose="02020603050405020304" pitchFamily="18" charset="0"/>
                <a:cs typeface="Times New Roman" panose="02020603050405020304" pitchFamily="18" charset="0"/>
              </a:rPr>
              <a:t>∆</a:t>
            </a:r>
            <a:r>
              <a:rPr lang="en-US" sz="2800" i="1" dirty="0">
                <a:solidFill>
                  <a:srgbClr val="018659"/>
                </a:solidFill>
                <a:latin typeface="Times New Roman" panose="02020603050405020304" pitchFamily="18" charset="0"/>
                <a:cs typeface="Times New Roman" panose="02020603050405020304" pitchFamily="18" charset="0"/>
              </a:rPr>
              <a:t>D</a:t>
            </a:r>
            <a:r>
              <a:rPr lang="en-US" sz="2800" dirty="0">
                <a:solidFill>
                  <a:srgbClr val="018659"/>
                </a:solidFill>
                <a:latin typeface="Times New Roman" panose="02020603050405020304" pitchFamily="18" charset="0"/>
                <a:cs typeface="Times New Roman" panose="02020603050405020304" pitchFamily="18" charset="0"/>
              </a:rPr>
              <a:t> is a constant multiple of ∆</a:t>
            </a:r>
            <a:r>
              <a:rPr lang="en-US" sz="2800" i="1" dirty="0">
                <a:solidFill>
                  <a:srgbClr val="018659"/>
                </a:solidFill>
                <a:latin typeface="Times New Roman" panose="02020603050405020304" pitchFamily="18" charset="0"/>
                <a:cs typeface="Times New Roman" panose="02020603050405020304" pitchFamily="18" charset="0"/>
              </a:rPr>
              <a:t>t</a:t>
            </a:r>
            <a:endParaRPr lang="en-US" sz="2800" dirty="0">
              <a:solidFill>
                <a:srgbClr val="018659"/>
              </a:solidFill>
              <a:latin typeface="Times New Roman" panose="02020603050405020304" pitchFamily="18" charset="0"/>
              <a:cs typeface="Times New Roman" panose="02020603050405020304" pitchFamily="18" charset="0"/>
            </a:endParaRPr>
          </a:p>
        </p:txBody>
      </p:sp>
      <p:cxnSp>
        <p:nvCxnSpPr>
          <p:cNvPr id="6" name="Straight Arrow Connector 5">
            <a:extLst>
              <a:ext uri="{FF2B5EF4-FFF2-40B4-BE49-F238E27FC236}">
                <a16:creationId xmlns:a16="http://schemas.microsoft.com/office/drawing/2014/main" id="{64AE8050-1F24-4585-B372-46FFE3595F9E}"/>
              </a:ext>
            </a:extLst>
          </p:cNvPr>
          <p:cNvCxnSpPr>
            <a:cxnSpLocks/>
          </p:cNvCxnSpPr>
          <p:nvPr/>
        </p:nvCxnSpPr>
        <p:spPr>
          <a:xfrm flipH="1" flipV="1">
            <a:off x="7693572" y="3838638"/>
            <a:ext cx="882869" cy="725214"/>
          </a:xfrm>
          <a:prstGeom prst="straightConnector1">
            <a:avLst/>
          </a:prstGeom>
          <a:ln w="38100">
            <a:solidFill>
              <a:srgbClr val="018659"/>
            </a:solidFill>
            <a:tailEnd type="triangle"/>
          </a:ln>
        </p:spPr>
        <p:style>
          <a:lnRef idx="1">
            <a:schemeClr val="accent1"/>
          </a:lnRef>
          <a:fillRef idx="0">
            <a:schemeClr val="accent1"/>
          </a:fillRef>
          <a:effectRef idx="0">
            <a:schemeClr val="accent1"/>
          </a:effectRef>
          <a:fontRef idx="minor">
            <a:schemeClr val="tx1"/>
          </a:fontRef>
        </p:style>
      </p:cxnSp>
      <p:sp>
        <p:nvSpPr>
          <p:cNvPr id="8" name="Right Brace 7">
            <a:extLst>
              <a:ext uri="{FF2B5EF4-FFF2-40B4-BE49-F238E27FC236}">
                <a16:creationId xmlns:a16="http://schemas.microsoft.com/office/drawing/2014/main" id="{055EB1F0-A052-4363-9FBF-3AF331B0C645}"/>
              </a:ext>
            </a:extLst>
          </p:cNvPr>
          <p:cNvSpPr/>
          <p:nvPr/>
        </p:nvSpPr>
        <p:spPr>
          <a:xfrm>
            <a:off x="7236372" y="4181614"/>
            <a:ext cx="457200" cy="1703672"/>
          </a:xfrm>
          <a:prstGeom prst="rightBrace">
            <a:avLst>
              <a:gd name="adj1" fmla="val 61666"/>
              <a:gd name="adj2" fmla="val 50000"/>
            </a:avLst>
          </a:prstGeom>
          <a:ln w="38100">
            <a:solidFill>
              <a:srgbClr val="018659"/>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a:extLst>
              <a:ext uri="{FF2B5EF4-FFF2-40B4-BE49-F238E27FC236}">
                <a16:creationId xmlns:a16="http://schemas.microsoft.com/office/drawing/2014/main" id="{B4AE3DCB-6916-487F-878E-6C70E46FED33}"/>
              </a:ext>
            </a:extLst>
          </p:cNvPr>
          <p:cNvSpPr txBox="1"/>
          <p:nvPr/>
        </p:nvSpPr>
        <p:spPr>
          <a:xfrm>
            <a:off x="8348287" y="5903893"/>
            <a:ext cx="2949271" cy="954107"/>
          </a:xfrm>
          <a:prstGeom prst="rect">
            <a:avLst/>
          </a:prstGeom>
          <a:noFill/>
          <a:ln w="38100">
            <a:solidFill>
              <a:srgbClr val="018659"/>
            </a:solidFill>
          </a:ln>
        </p:spPr>
        <p:txBody>
          <a:bodyPr wrap="square" rtlCol="0">
            <a:spAutoFit/>
          </a:bodyPr>
          <a:lstStyle/>
          <a:p>
            <a:pPr algn="ctr"/>
            <a:r>
              <a:rPr lang="en-US" sz="2800" dirty="0">
                <a:solidFill>
                  <a:srgbClr val="018659"/>
                </a:solidFill>
                <a:latin typeface="Times New Roman" panose="02020603050405020304" pitchFamily="18" charset="0"/>
                <a:cs typeface="Times New Roman" panose="02020603050405020304" pitchFamily="18" charset="0"/>
              </a:rPr>
              <a:t>∆</a:t>
            </a:r>
            <a:r>
              <a:rPr lang="en-US" sz="2800" i="1" dirty="0">
                <a:solidFill>
                  <a:srgbClr val="018659"/>
                </a:solidFill>
                <a:latin typeface="Times New Roman" panose="02020603050405020304" pitchFamily="18" charset="0"/>
                <a:cs typeface="Times New Roman" panose="02020603050405020304" pitchFamily="18" charset="0"/>
              </a:rPr>
              <a:t>D</a:t>
            </a:r>
            <a:r>
              <a:rPr lang="en-US" sz="2800" dirty="0">
                <a:solidFill>
                  <a:srgbClr val="018659"/>
                </a:solidFill>
                <a:latin typeface="Times New Roman" panose="02020603050405020304" pitchFamily="18" charset="0"/>
                <a:cs typeface="Times New Roman" panose="02020603050405020304" pitchFamily="18" charset="0"/>
              </a:rPr>
              <a:t> and ∆</a:t>
            </a:r>
            <a:r>
              <a:rPr lang="en-US" sz="2800" i="1" dirty="0">
                <a:solidFill>
                  <a:srgbClr val="018659"/>
                </a:solidFill>
                <a:latin typeface="Times New Roman" panose="02020603050405020304" pitchFamily="18" charset="0"/>
                <a:cs typeface="Times New Roman" panose="02020603050405020304" pitchFamily="18" charset="0"/>
              </a:rPr>
              <a:t>t</a:t>
            </a:r>
            <a:r>
              <a:rPr lang="en-US" sz="2800" dirty="0">
                <a:solidFill>
                  <a:srgbClr val="018659"/>
                </a:solidFill>
                <a:latin typeface="Times New Roman" panose="02020603050405020304" pitchFamily="18" charset="0"/>
                <a:cs typeface="Times New Roman" panose="02020603050405020304" pitchFamily="18" charset="0"/>
              </a:rPr>
              <a:t> scale by the same factor</a:t>
            </a:r>
          </a:p>
        </p:txBody>
      </p:sp>
      <p:cxnSp>
        <p:nvCxnSpPr>
          <p:cNvPr id="10" name="Straight Arrow Connector 9">
            <a:extLst>
              <a:ext uri="{FF2B5EF4-FFF2-40B4-BE49-F238E27FC236}">
                <a16:creationId xmlns:a16="http://schemas.microsoft.com/office/drawing/2014/main" id="{AA08A871-79E4-403F-8CEC-63777D54D068}"/>
              </a:ext>
            </a:extLst>
          </p:cNvPr>
          <p:cNvCxnSpPr>
            <a:cxnSpLocks/>
          </p:cNvCxnSpPr>
          <p:nvPr/>
        </p:nvCxnSpPr>
        <p:spPr>
          <a:xfrm flipH="1" flipV="1">
            <a:off x="7906852" y="5108683"/>
            <a:ext cx="882869" cy="725214"/>
          </a:xfrm>
          <a:prstGeom prst="straightConnector1">
            <a:avLst/>
          </a:prstGeom>
          <a:ln w="38100">
            <a:solidFill>
              <a:srgbClr val="018659"/>
            </a:solidFill>
            <a:tailEnd type="triangle"/>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3DB36F9-EE88-D5B2-79F3-22B87FB02C2A}"/>
              </a:ext>
            </a:extLst>
          </p:cNvPr>
          <p:cNvSpPr txBox="1"/>
          <p:nvPr/>
        </p:nvSpPr>
        <p:spPr>
          <a:xfrm>
            <a:off x="758079" y="959178"/>
            <a:ext cx="8359981" cy="954107"/>
          </a:xfrm>
          <a:prstGeom prst="rect">
            <a:avLst/>
          </a:prstGeom>
          <a:noFill/>
        </p:spPr>
        <p:txBody>
          <a:bodyPr wrap="none" rtlCol="0">
            <a:spAutoFit/>
          </a:bodyPr>
          <a:lstStyle/>
          <a:p>
            <a:r>
              <a:rPr lang="en-US" sz="2800" u="sng" dirty="0">
                <a:latin typeface="Times New Roman" panose="02020603050405020304" pitchFamily="18" charset="0"/>
                <a:cs typeface="Times New Roman" panose="02020603050405020304" pitchFamily="18" charset="0"/>
              </a:rPr>
              <a:t>What does it mean to say</a:t>
            </a:r>
            <a:r>
              <a:rPr lang="en-US" sz="2800" dirty="0">
                <a:latin typeface="Times New Roman" panose="02020603050405020304" pitchFamily="18" charset="0"/>
                <a:cs typeface="Times New Roman" panose="02020603050405020304" pitchFamily="18" charset="0"/>
              </a:rPr>
              <a:t>: </a:t>
            </a:r>
          </a:p>
          <a:p>
            <a:r>
              <a:rPr lang="en-US" sz="2800" dirty="0">
                <a:latin typeface="Times New Roman" panose="02020603050405020304" pitchFamily="18" charset="0"/>
                <a:cs typeface="Times New Roman" panose="02020603050405020304" pitchFamily="18" charset="0"/>
              </a:rPr>
              <a:t>“The rocket is traveling at a </a:t>
            </a:r>
            <a:r>
              <a:rPr lang="en-US" sz="2800" u="sng" dirty="0">
                <a:latin typeface="Times New Roman" panose="02020603050405020304" pitchFamily="18" charset="0"/>
                <a:cs typeface="Times New Roman" panose="02020603050405020304" pitchFamily="18" charset="0"/>
              </a:rPr>
              <a:t>constant speed</a:t>
            </a:r>
            <a:r>
              <a:rPr lang="en-US" sz="2800" dirty="0">
                <a:latin typeface="Times New Roman" panose="02020603050405020304" pitchFamily="18" charset="0"/>
                <a:cs typeface="Times New Roman" panose="02020603050405020304" pitchFamily="18" charset="0"/>
              </a:rPr>
              <a:t> of 7200 ft/s” </a:t>
            </a:r>
          </a:p>
        </p:txBody>
      </p:sp>
      <p:sp>
        <p:nvSpPr>
          <p:cNvPr id="7" name="Title 1">
            <a:extLst>
              <a:ext uri="{FF2B5EF4-FFF2-40B4-BE49-F238E27FC236}">
                <a16:creationId xmlns:a16="http://schemas.microsoft.com/office/drawing/2014/main" id="{D5FCBC9F-1E5D-84A2-85EE-DDCB09ADB9E4}"/>
              </a:ext>
            </a:extLst>
          </p:cNvPr>
          <p:cNvSpPr txBox="1">
            <a:spLocks/>
          </p:cNvSpPr>
          <p:nvPr/>
        </p:nvSpPr>
        <p:spPr>
          <a:xfrm>
            <a:off x="91440" y="0"/>
            <a:ext cx="11382704" cy="95917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latin typeface="Times New Roman" panose="02020603050405020304" pitchFamily="18" charset="0"/>
                <a:cs typeface="Times New Roman" panose="02020603050405020304" pitchFamily="18" charset="0"/>
              </a:rPr>
              <a:t>Constant and average rate of change: NASA launch data</a:t>
            </a:r>
          </a:p>
        </p:txBody>
      </p:sp>
    </p:spTree>
    <p:extLst>
      <p:ext uri="{BB962C8B-B14F-4D97-AF65-F5344CB8AC3E}">
        <p14:creationId xmlns:p14="http://schemas.microsoft.com/office/powerpoint/2010/main" val="17873685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fade">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fade">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fade">
                                      <p:cBhvr>
                                        <p:cTn id="22" dur="500"/>
                                        <p:tgtEl>
                                          <p:spTgt spid="4">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Effect transition="in" filter="fade">
                                      <p:cBhvr>
                                        <p:cTn id="27" dur="500"/>
                                        <p:tgtEl>
                                          <p:spTgt spid="4">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4">
                                            <p:txEl>
                                              <p:pRg st="8" end="8"/>
                                            </p:txEl>
                                          </p:spTgt>
                                        </p:tgtEl>
                                        <p:attrNameLst>
                                          <p:attrName>style.visibility</p:attrName>
                                        </p:attrNameLst>
                                      </p:cBhvr>
                                      <p:to>
                                        <p:strVal val="visible"/>
                                      </p:to>
                                    </p:set>
                                    <p:animEffect transition="in" filter="fade">
                                      <p:cBhvr>
                                        <p:cTn id="32" dur="500"/>
                                        <p:tgtEl>
                                          <p:spTgt spid="4">
                                            <p:txEl>
                                              <p:pRg st="8" end="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500"/>
                                        <p:tgtEl>
                                          <p:spTgt spid="6"/>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
                                        </p:tgtEl>
                                        <p:attrNameLst>
                                          <p:attrName>style.visibility</p:attrName>
                                        </p:attrNameLst>
                                      </p:cBhvr>
                                      <p:to>
                                        <p:strVal val="visible"/>
                                      </p:to>
                                    </p:set>
                                    <p:animEffect transition="in" filter="fade">
                                      <p:cBhvr>
                                        <p:cTn id="40" dur="500"/>
                                        <p:tgtEl>
                                          <p:spTgt spid="2"/>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8"/>
                                        </p:tgtEl>
                                        <p:attrNameLst>
                                          <p:attrName>style.visibility</p:attrName>
                                        </p:attrNameLst>
                                      </p:cBhvr>
                                      <p:to>
                                        <p:strVal val="visible"/>
                                      </p:to>
                                    </p:set>
                                    <p:animEffect transition="in" filter="fade">
                                      <p:cBhvr>
                                        <p:cTn id="45" dur="500"/>
                                        <p:tgtEl>
                                          <p:spTgt spid="8"/>
                                        </p:tgtEl>
                                      </p:cBhvr>
                                    </p:animEffect>
                                  </p:childTnLst>
                                </p:cTn>
                              </p:par>
                              <p:par>
                                <p:cTn id="46" presetID="10" presetClass="entr" presetSubtype="0" fill="hold" nodeType="withEffect">
                                  <p:stCondLst>
                                    <p:cond delay="0"/>
                                  </p:stCondLst>
                                  <p:childTnLst>
                                    <p:set>
                                      <p:cBhvr>
                                        <p:cTn id="47" dur="1" fill="hold">
                                          <p:stCondLst>
                                            <p:cond delay="0"/>
                                          </p:stCondLst>
                                        </p:cTn>
                                        <p:tgtEl>
                                          <p:spTgt spid="10"/>
                                        </p:tgtEl>
                                        <p:attrNameLst>
                                          <p:attrName>style.visibility</p:attrName>
                                        </p:attrNameLst>
                                      </p:cBhvr>
                                      <p:to>
                                        <p:strVal val="visible"/>
                                      </p:to>
                                    </p:set>
                                    <p:animEffect transition="in" filter="fade">
                                      <p:cBhvr>
                                        <p:cTn id="48" dur="500"/>
                                        <p:tgtEl>
                                          <p:spTgt spid="10"/>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9"/>
                                        </p:tgtEl>
                                        <p:attrNameLst>
                                          <p:attrName>style.visibility</p:attrName>
                                        </p:attrNameLst>
                                      </p:cBhvr>
                                      <p:to>
                                        <p:strVal val="visible"/>
                                      </p:to>
                                    </p:set>
                                    <p:animEffect transition="in" filter="fade">
                                      <p:cBhvr>
                                        <p:cTn id="5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1543</TotalTime>
  <Words>2143</Words>
  <Application>Microsoft Office PowerPoint</Application>
  <PresentationFormat>Widescreen</PresentationFormat>
  <Paragraphs>187</Paragraphs>
  <Slides>18</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5" baseType="lpstr">
      <vt:lpstr>Arial</vt:lpstr>
      <vt:lpstr>Calibri</vt:lpstr>
      <vt:lpstr>Calibri Light</vt:lpstr>
      <vt:lpstr>Times New Roman</vt:lpstr>
      <vt:lpstr>Times New Roman</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Definitions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Oklahoma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michael.oehrtman@gmail.com</dc:creator>
  <cp:lastModifiedBy>Oehrtman, Michael</cp:lastModifiedBy>
  <cp:revision>62</cp:revision>
  <dcterms:created xsi:type="dcterms:W3CDTF">2019-08-19T01:39:40Z</dcterms:created>
  <dcterms:modified xsi:type="dcterms:W3CDTF">2024-02-18T17:53:17Z</dcterms:modified>
</cp:coreProperties>
</file>