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73" r:id="rId2"/>
    <p:sldId id="288" r:id="rId3"/>
    <p:sldId id="289" r:id="rId4"/>
    <p:sldId id="291" r:id="rId5"/>
    <p:sldId id="285" r:id="rId6"/>
    <p:sldId id="292" r:id="rId7"/>
    <p:sldId id="287" r:id="rId8"/>
    <p:sldId id="272" r:id="rId9"/>
    <p:sldId id="28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9" autoAdjust="0"/>
    <p:restoredTop sz="93405" autoAdjust="0"/>
  </p:normalViewPr>
  <p:slideViewPr>
    <p:cSldViewPr snapToGrid="0">
      <p:cViewPr>
        <p:scale>
          <a:sx n="100" d="100"/>
          <a:sy n="100" d="100"/>
        </p:scale>
        <p:origin x="2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AFDBF-13E6-4038-A0C6-A05040936A11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588526-6113-4A8C-8D87-8BE59A904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97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problem and results were presented in a classic study revealing students’ reasoning patterns: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Clement, J. (1982). Algebra Word Problem Solutions: Thought Processes Underlying a Common Misconception.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Journal for Research in Mathematics Education, 13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(1), 16-30.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588526-6113-4A8C-8D87-8BE59A9042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77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Such a person is incorrectly reading the variables “</a:t>
            </a:r>
            <a:r>
              <a:rPr lang="en-US" i="1" dirty="0"/>
              <a:t>S</a:t>
            </a:r>
            <a:r>
              <a:rPr lang="en-US" i="0" dirty="0"/>
              <a:t>” and “</a:t>
            </a:r>
            <a:r>
              <a:rPr lang="en-US" i="1" dirty="0"/>
              <a:t>P</a:t>
            </a:r>
            <a:r>
              <a:rPr lang="en-US" i="0" dirty="0"/>
              <a:t>” as if they were unit labels for “students” and “professors” </a:t>
            </a:r>
          </a:p>
          <a:p>
            <a:r>
              <a:rPr lang="en-US" i="0" dirty="0"/>
              <a:t>(thus indicating what the preceding numerical value would be counting).</a:t>
            </a:r>
          </a:p>
          <a:p>
            <a:r>
              <a:rPr lang="en-US" i="0" dirty="0" err="1"/>
              <a:t>Clement’s</a:t>
            </a:r>
            <a:r>
              <a:rPr lang="en-US" i="0" dirty="0"/>
              <a:t> original study identified a slightly different reasoning pattern that he called “static comparison” in which students noted that each group of 6 students were related to 1 professor. The underlying role of conflating variables and units was identified later.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588526-6113-4A8C-8D87-8BE59A9042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46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588526-6113-4A8C-8D87-8BE59A90427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25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008F-05B1-4C0D-8147-962674D8681F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F07D-FE18-4E41-9721-076B3CCFE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97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008F-05B1-4C0D-8147-962674D8681F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F07D-FE18-4E41-9721-076B3CCFE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06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008F-05B1-4C0D-8147-962674D8681F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F07D-FE18-4E41-9721-076B3CCFE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19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008F-05B1-4C0D-8147-962674D8681F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F07D-FE18-4E41-9721-076B3CCFE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963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008F-05B1-4C0D-8147-962674D8681F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F07D-FE18-4E41-9721-076B3CCFE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72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008F-05B1-4C0D-8147-962674D8681F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F07D-FE18-4E41-9721-076B3CCFE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230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008F-05B1-4C0D-8147-962674D8681F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F07D-FE18-4E41-9721-076B3CCFE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90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008F-05B1-4C0D-8147-962674D8681F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F07D-FE18-4E41-9721-076B3CCFE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539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008F-05B1-4C0D-8147-962674D8681F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F07D-FE18-4E41-9721-076B3CCFE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551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008F-05B1-4C0D-8147-962674D8681F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F07D-FE18-4E41-9721-076B3CCFE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71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6008F-05B1-4C0D-8147-962674D8681F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F07D-FE18-4E41-9721-076B3CCFE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75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6008F-05B1-4C0D-8147-962674D8681F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CF07D-FE18-4E41-9721-076B3CCFE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5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5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problem…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033" y="1690688"/>
            <a:ext cx="10309934" cy="208489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There are six times as many students as professors at this university.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Write an equation relating the number of students, </a:t>
            </a:r>
            <a:r>
              <a:rPr lang="en-US" i="1" dirty="0"/>
              <a:t>S</a:t>
            </a:r>
            <a:r>
              <a:rPr lang="en-US" dirty="0"/>
              <a:t>, to the number of professors, </a:t>
            </a:r>
            <a:r>
              <a:rPr lang="en-US" i="1" dirty="0"/>
              <a:t>P</a:t>
            </a:r>
            <a:r>
              <a:rPr lang="en-US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21632" y="4397337"/>
            <a:ext cx="1303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/>
              <a:t>S </a:t>
            </a:r>
            <a:r>
              <a:rPr lang="en-US" sz="3600" dirty="0"/>
              <a:t>= 6</a:t>
            </a:r>
            <a:r>
              <a:rPr lang="en-US" sz="3600" i="1" dirty="0"/>
              <a:t>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9854" y="4397337"/>
            <a:ext cx="1531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6</a:t>
            </a:r>
            <a:r>
              <a:rPr lang="en-US" sz="3600" i="1" dirty="0"/>
              <a:t>S </a:t>
            </a:r>
            <a:r>
              <a:rPr lang="en-US" sz="3600" dirty="0"/>
              <a:t>= </a:t>
            </a:r>
            <a:r>
              <a:rPr lang="en-US" sz="3600" i="1" dirty="0"/>
              <a:t>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79853" y="5262664"/>
            <a:ext cx="7150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63% of freshman engineering majors answer correctly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79852" y="5583792"/>
            <a:ext cx="584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43% of non-STEM majors answer correctly</a:t>
            </a:r>
          </a:p>
        </p:txBody>
      </p:sp>
    </p:spTree>
    <p:extLst>
      <p:ext uri="{BB962C8B-B14F-4D97-AF65-F5344CB8AC3E}">
        <p14:creationId xmlns:p14="http://schemas.microsoft.com/office/powerpoint/2010/main" val="41643377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problem…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033" y="1690688"/>
            <a:ext cx="10309934" cy="208489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There are six times as many students as professors at this university.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Write an equation relating the number of students, </a:t>
            </a:r>
            <a:r>
              <a:rPr lang="en-US" i="1" dirty="0"/>
              <a:t>S</a:t>
            </a:r>
            <a:r>
              <a:rPr lang="en-US" dirty="0"/>
              <a:t>, to the number of professors, </a:t>
            </a:r>
            <a:r>
              <a:rPr lang="en-US" i="1" dirty="0"/>
              <a:t>P</a:t>
            </a:r>
            <a:r>
              <a:rPr lang="en-US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21632" y="4397337"/>
            <a:ext cx="1303562" cy="646331"/>
          </a:xfrm>
          <a:prstGeom prst="rect">
            <a:avLst/>
          </a:prstGeom>
          <a:noFill/>
          <a:ln w="38100">
            <a:solidFill>
              <a:srgbClr val="00CC0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i="1" dirty="0">
                <a:solidFill>
                  <a:srgbClr val="00CC00"/>
                </a:solidFill>
              </a:rPr>
              <a:t>S </a:t>
            </a:r>
            <a:r>
              <a:rPr lang="en-US" sz="3600" dirty="0">
                <a:solidFill>
                  <a:srgbClr val="00CC00"/>
                </a:solidFill>
              </a:rPr>
              <a:t>= 6</a:t>
            </a:r>
            <a:r>
              <a:rPr lang="en-US" sz="3600" i="1" dirty="0">
                <a:solidFill>
                  <a:srgbClr val="00CC00"/>
                </a:solidFill>
              </a:rPr>
              <a:t>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9854" y="4397337"/>
            <a:ext cx="1531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6</a:t>
            </a:r>
            <a:r>
              <a:rPr lang="en-US" sz="3600" i="1" dirty="0">
                <a:solidFill>
                  <a:srgbClr val="FF0000"/>
                </a:solidFill>
              </a:rPr>
              <a:t>S </a:t>
            </a:r>
            <a:r>
              <a:rPr lang="en-US" sz="3600" dirty="0">
                <a:solidFill>
                  <a:srgbClr val="FF0000"/>
                </a:solidFill>
              </a:rPr>
              <a:t>= </a:t>
            </a:r>
            <a:r>
              <a:rPr lang="en-US" sz="3600" i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79852" y="5262664"/>
            <a:ext cx="6432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63% of freshman engineering majors answer correctly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79852" y="5583792"/>
            <a:ext cx="5746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43% of non-STEM majors answer correctly</a:t>
            </a:r>
          </a:p>
        </p:txBody>
      </p:sp>
    </p:spTree>
    <p:extLst>
      <p:ext uri="{BB962C8B-B14F-4D97-AF65-F5344CB8AC3E}">
        <p14:creationId xmlns:p14="http://schemas.microsoft.com/office/powerpoint/2010/main" val="41649684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Conflating variables and units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033" y="1690688"/>
            <a:ext cx="10309934" cy="208489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There are six times as many students as professors at this university.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Write an equation relating the number of students, </a:t>
            </a:r>
            <a:r>
              <a:rPr lang="en-US" i="1" dirty="0"/>
              <a:t>S</a:t>
            </a:r>
            <a:r>
              <a:rPr lang="en-US" dirty="0"/>
              <a:t>, to the number of professors, </a:t>
            </a:r>
            <a:r>
              <a:rPr lang="en-US" i="1" dirty="0"/>
              <a:t>P</a:t>
            </a:r>
            <a:r>
              <a:rPr lang="en-US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79854" y="4397337"/>
            <a:ext cx="1531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6</a:t>
            </a:r>
            <a:r>
              <a:rPr lang="en-US" sz="3600" i="1" dirty="0">
                <a:solidFill>
                  <a:srgbClr val="FF0000"/>
                </a:solidFill>
              </a:rPr>
              <a:t>S </a:t>
            </a:r>
            <a:r>
              <a:rPr lang="en-US" sz="3600" dirty="0">
                <a:solidFill>
                  <a:srgbClr val="FF0000"/>
                </a:solidFill>
              </a:rPr>
              <a:t>= </a:t>
            </a:r>
            <a:r>
              <a:rPr lang="en-US" sz="3600" i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780257-0830-766E-8122-AEA4B88F6E2C}"/>
              </a:ext>
            </a:extLst>
          </p:cNvPr>
          <p:cNvSpPr txBox="1"/>
          <p:nvPr/>
        </p:nvSpPr>
        <p:spPr>
          <a:xfrm>
            <a:off x="450273" y="5563154"/>
            <a:ext cx="2714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“6 students”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865742-71A8-9AEF-E18B-1A1B5E3136D2}"/>
              </a:ext>
            </a:extLst>
          </p:cNvPr>
          <p:cNvSpPr txBox="1"/>
          <p:nvPr/>
        </p:nvSpPr>
        <p:spPr>
          <a:xfrm>
            <a:off x="3946237" y="5563153"/>
            <a:ext cx="2714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“1 professor”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A8F728-C795-3A2C-79BC-D6342A42E13B}"/>
              </a:ext>
            </a:extLst>
          </p:cNvPr>
          <p:cNvSpPr txBox="1"/>
          <p:nvPr/>
        </p:nvSpPr>
        <p:spPr>
          <a:xfrm>
            <a:off x="5089147" y="3669857"/>
            <a:ext cx="4142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“is”   “is related to”</a:t>
            </a:r>
            <a:endParaRPr lang="en-US" sz="3600" i="1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6028C61-32E7-B462-BB80-EE7D00680177}"/>
              </a:ext>
            </a:extLst>
          </p:cNvPr>
          <p:cNvCxnSpPr/>
          <p:nvPr/>
        </p:nvCxnSpPr>
        <p:spPr>
          <a:xfrm flipH="1" flipV="1">
            <a:off x="4073236" y="4980245"/>
            <a:ext cx="415637" cy="6539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57C2D85-296A-F799-3D7E-DD996328587F}"/>
              </a:ext>
            </a:extLst>
          </p:cNvPr>
          <p:cNvCxnSpPr>
            <a:cxnSpLocks/>
          </p:cNvCxnSpPr>
          <p:nvPr/>
        </p:nvCxnSpPr>
        <p:spPr>
          <a:xfrm flipV="1">
            <a:off x="2538107" y="4982546"/>
            <a:ext cx="415637" cy="6539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13">
            <a:extLst>
              <a:ext uri="{FF2B5EF4-FFF2-40B4-BE49-F238E27FC236}">
                <a16:creationId xmlns:a16="http://schemas.microsoft.com/office/drawing/2014/main" id="{1C00C2F2-290F-4A8D-2D38-0199A7700780}"/>
              </a:ext>
            </a:extLst>
          </p:cNvPr>
          <p:cNvSpPr/>
          <p:nvPr/>
        </p:nvSpPr>
        <p:spPr>
          <a:xfrm>
            <a:off x="3642197" y="3998732"/>
            <a:ext cx="2893899" cy="1102413"/>
          </a:xfrm>
          <a:prstGeom prst="arc">
            <a:avLst>
              <a:gd name="adj1" fmla="val 10900032"/>
              <a:gd name="adj2" fmla="val 15914179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569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Word order matching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033" y="1690688"/>
            <a:ext cx="10309934" cy="208489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There are </a:t>
            </a:r>
            <a:r>
              <a:rPr lang="en-US" dirty="0">
                <a:solidFill>
                  <a:srgbClr val="FF0000"/>
                </a:solidFill>
              </a:rPr>
              <a:t>six times </a:t>
            </a:r>
            <a:r>
              <a:rPr lang="en-US" dirty="0"/>
              <a:t>as many </a:t>
            </a:r>
            <a:r>
              <a:rPr lang="en-US" dirty="0">
                <a:solidFill>
                  <a:srgbClr val="FF0000"/>
                </a:solidFill>
              </a:rPr>
              <a:t>students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as professors </a:t>
            </a:r>
            <a:r>
              <a:rPr lang="en-US" dirty="0"/>
              <a:t>at this university.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Write an equation relating the number of students, </a:t>
            </a:r>
            <a:r>
              <a:rPr lang="en-US" i="1" dirty="0"/>
              <a:t>S</a:t>
            </a:r>
            <a:r>
              <a:rPr lang="en-US" dirty="0"/>
              <a:t>, to the number of professors, </a:t>
            </a:r>
            <a:r>
              <a:rPr lang="en-US" i="1" dirty="0"/>
              <a:t>P</a:t>
            </a:r>
            <a:r>
              <a:rPr lang="en-US" dirty="0"/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EFC174-AFC6-2D3E-00EB-4D564F264AFF}"/>
              </a:ext>
            </a:extLst>
          </p:cNvPr>
          <p:cNvSpPr txBox="1"/>
          <p:nvPr/>
        </p:nvSpPr>
        <p:spPr>
          <a:xfrm>
            <a:off x="2755161" y="4385389"/>
            <a:ext cx="1531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6⋅</a:t>
            </a:r>
            <a:r>
              <a:rPr lang="en-US" sz="3600" i="1" dirty="0">
                <a:solidFill>
                  <a:srgbClr val="FF0000"/>
                </a:solidFill>
              </a:rPr>
              <a:t>S </a:t>
            </a:r>
            <a:r>
              <a:rPr lang="en-US" sz="3600" dirty="0">
                <a:solidFill>
                  <a:srgbClr val="FF0000"/>
                </a:solidFill>
              </a:rPr>
              <a:t>= </a:t>
            </a:r>
            <a:r>
              <a:rPr lang="en-US" sz="3600" i="1" dirty="0">
                <a:solidFill>
                  <a:srgbClr val="FF0000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40840439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75492"/>
            <a:ext cx="11176000" cy="2182684"/>
          </a:xfrm>
        </p:spPr>
        <p:txBody>
          <a:bodyPr/>
          <a:lstStyle/>
          <a:p>
            <a:pPr algn="l"/>
            <a:r>
              <a:rPr lang="en-US" sz="2800" dirty="0">
                <a:latin typeface="+mn-lt"/>
              </a:rPr>
              <a:t>Two gears, A and B, are arranged so that the teeth of one gear mesh with the teeth of another. Gear A turns clockwise and has 32 teeth. Gear B turns counterclockwise and has 24 teeth. If gear A makes 5.5 rotations, how many turns will gear B make?</a:t>
            </a:r>
          </a:p>
        </p:txBody>
      </p:sp>
      <p:sp>
        <p:nvSpPr>
          <p:cNvPr id="7" name="32-Point Star 6"/>
          <p:cNvSpPr/>
          <p:nvPr/>
        </p:nvSpPr>
        <p:spPr bwMode="auto">
          <a:xfrm>
            <a:off x="5772076" y="2493393"/>
            <a:ext cx="2310799" cy="2310799"/>
          </a:xfrm>
          <a:prstGeom prst="star3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24-Point Star 7"/>
          <p:cNvSpPr/>
          <p:nvPr/>
        </p:nvSpPr>
        <p:spPr bwMode="auto">
          <a:xfrm>
            <a:off x="4272517" y="2731027"/>
            <a:ext cx="1632631" cy="1632631"/>
          </a:xfrm>
          <a:prstGeom prst="star24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17985" y="3039509"/>
            <a:ext cx="6189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79342" y="3254954"/>
            <a:ext cx="618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B</a:t>
            </a:r>
          </a:p>
        </p:txBody>
      </p:sp>
      <p:sp>
        <p:nvSpPr>
          <p:cNvPr id="3" name="Circular Arrow 2"/>
          <p:cNvSpPr/>
          <p:nvPr/>
        </p:nvSpPr>
        <p:spPr>
          <a:xfrm>
            <a:off x="5181265" y="1905079"/>
            <a:ext cx="3529173" cy="3529173"/>
          </a:xfrm>
          <a:prstGeom prst="circularArrow">
            <a:avLst>
              <a:gd name="adj1" fmla="val 5691"/>
              <a:gd name="adj2" fmla="val 616217"/>
              <a:gd name="adj3" fmla="val 20060842"/>
              <a:gd name="adj4" fmla="val 17968208"/>
              <a:gd name="adj5" fmla="val 726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ircular Arrow 10"/>
          <p:cNvSpPr/>
          <p:nvPr/>
        </p:nvSpPr>
        <p:spPr>
          <a:xfrm flipH="1">
            <a:off x="3837671" y="2290585"/>
            <a:ext cx="2546988" cy="2634359"/>
          </a:xfrm>
          <a:prstGeom prst="circularArrow">
            <a:avLst>
              <a:gd name="adj1" fmla="val 5691"/>
              <a:gd name="adj2" fmla="val 616217"/>
              <a:gd name="adj3" fmla="val 20060842"/>
              <a:gd name="adj4" fmla="val 17968208"/>
              <a:gd name="adj5" fmla="val 726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92592" y="3002460"/>
            <a:ext cx="15556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32 Teeth</a:t>
            </a:r>
          </a:p>
          <a:p>
            <a:r>
              <a:rPr lang="en-US" sz="2000" dirty="0"/>
              <a:t>5.5 Rotations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7598" y="3078247"/>
            <a:ext cx="1350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24 Teeth</a:t>
            </a:r>
          </a:p>
          <a:p>
            <a:r>
              <a:rPr lang="en-US" sz="2000" dirty="0"/>
              <a:t>? Rotations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AD71D6-916C-B469-BF51-FC032A5D9B82}"/>
              </a:ext>
            </a:extLst>
          </p:cNvPr>
          <p:cNvSpPr txBox="1">
            <a:spLocks/>
          </p:cNvSpPr>
          <p:nvPr/>
        </p:nvSpPr>
        <p:spPr>
          <a:xfrm>
            <a:off x="403880" y="544847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FF0000"/>
                </a:solidFill>
              </a:rPr>
              <a:t>Meaningless proportionality procedures:</a:t>
            </a: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6E9E3944-50A4-E184-4D6B-220FAD002F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8168428"/>
              </p:ext>
            </p:extLst>
          </p:nvPr>
        </p:nvGraphicFramePr>
        <p:xfrm>
          <a:off x="2880022" y="3980741"/>
          <a:ext cx="1049337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83920" imgH="393480" progId="Equation.DSMT4">
                  <p:embed/>
                </p:oleObj>
              </mc:Choice>
              <mc:Fallback>
                <p:oleObj name="Equation" r:id="rId3" imgW="5839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80022" y="3980741"/>
                        <a:ext cx="1049337" cy="70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860AD07B-4184-186F-593C-13C18BDAC9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179719"/>
              </p:ext>
            </p:extLst>
          </p:nvPr>
        </p:nvGraphicFramePr>
        <p:xfrm>
          <a:off x="8894483" y="3987327"/>
          <a:ext cx="1049338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83920" imgH="393480" progId="Equation.DSMT4">
                  <p:embed/>
                </p:oleObj>
              </mc:Choice>
              <mc:Fallback>
                <p:oleObj name="Equation" r:id="rId5" imgW="583920" imgH="39348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6E9E3944-50A4-E184-4D6B-220FAD002F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894483" y="3987327"/>
                        <a:ext cx="1049338" cy="70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27997477-4EE7-2D3F-5CE0-9E4D25B9A744}"/>
              </a:ext>
            </a:extLst>
          </p:cNvPr>
          <p:cNvSpPr txBox="1"/>
          <p:nvPr/>
        </p:nvSpPr>
        <p:spPr>
          <a:xfrm>
            <a:off x="1653330" y="3948991"/>
            <a:ext cx="7448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teeth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40FE0F4-7F3E-8830-BCEF-98509E33DA3C}"/>
              </a:ext>
            </a:extLst>
          </p:cNvPr>
          <p:cNvSpPr txBox="1">
            <a:spLocks/>
          </p:cNvSpPr>
          <p:nvPr/>
        </p:nvSpPr>
        <p:spPr>
          <a:xfrm>
            <a:off x="8209088" y="5448476"/>
            <a:ext cx="38814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rgbClr val="FF0000"/>
                </a:solidFill>
              </a:rPr>
              <a:t>“like - to - like”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622926-A53C-1B96-CE72-993D80FE677A}"/>
              </a:ext>
            </a:extLst>
          </p:cNvPr>
          <p:cNvSpPr txBox="1"/>
          <p:nvPr/>
        </p:nvSpPr>
        <p:spPr>
          <a:xfrm>
            <a:off x="1272520" y="4341340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rotations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597B2C-900B-C88B-04F2-E0FAC0D41680}"/>
              </a:ext>
            </a:extLst>
          </p:cNvPr>
          <p:cNvSpPr txBox="1"/>
          <p:nvPr/>
        </p:nvSpPr>
        <p:spPr>
          <a:xfrm>
            <a:off x="2920386" y="5169591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B9C58A-EFEC-0014-8BC8-42F58545A8F8}"/>
              </a:ext>
            </a:extLst>
          </p:cNvPr>
          <p:cNvSpPr txBox="1"/>
          <p:nvPr/>
        </p:nvSpPr>
        <p:spPr>
          <a:xfrm>
            <a:off x="3530062" y="5169591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A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C577140-8008-6CA5-D94A-65600FB676A1}"/>
              </a:ext>
            </a:extLst>
          </p:cNvPr>
          <p:cNvCxnSpPr>
            <a:cxnSpLocks/>
          </p:cNvCxnSpPr>
          <p:nvPr/>
        </p:nvCxnSpPr>
        <p:spPr>
          <a:xfrm flipV="1">
            <a:off x="2358768" y="4149046"/>
            <a:ext cx="41563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1A2EAC1-C06A-847F-2F75-C3B0607D7C6A}"/>
              </a:ext>
            </a:extLst>
          </p:cNvPr>
          <p:cNvCxnSpPr>
            <a:cxnSpLocks/>
          </p:cNvCxnSpPr>
          <p:nvPr/>
        </p:nvCxnSpPr>
        <p:spPr>
          <a:xfrm flipV="1">
            <a:off x="2358768" y="4541395"/>
            <a:ext cx="41563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C8B6A06-6CA4-AA0D-DC96-899CFAC616F9}"/>
              </a:ext>
            </a:extLst>
          </p:cNvPr>
          <p:cNvCxnSpPr>
            <a:cxnSpLocks/>
          </p:cNvCxnSpPr>
          <p:nvPr/>
        </p:nvCxnSpPr>
        <p:spPr>
          <a:xfrm rot="16200000">
            <a:off x="2879441" y="5015163"/>
            <a:ext cx="41563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491E651-A997-06FC-6634-3BDFA745CE8E}"/>
              </a:ext>
            </a:extLst>
          </p:cNvPr>
          <p:cNvCxnSpPr>
            <a:cxnSpLocks/>
          </p:cNvCxnSpPr>
          <p:nvPr/>
        </p:nvCxnSpPr>
        <p:spPr>
          <a:xfrm rot="16200000">
            <a:off x="3489117" y="5015163"/>
            <a:ext cx="41563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E9DC3EA-1277-AFB8-2ED6-65C69F936C4A}"/>
              </a:ext>
            </a:extLst>
          </p:cNvPr>
          <p:cNvSpPr txBox="1"/>
          <p:nvPr/>
        </p:nvSpPr>
        <p:spPr>
          <a:xfrm>
            <a:off x="10591692" y="3945412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4B2F97-E4D3-D3EF-EA45-6F89D37BEC6C}"/>
              </a:ext>
            </a:extLst>
          </p:cNvPr>
          <p:cNvSpPr txBox="1"/>
          <p:nvPr/>
        </p:nvSpPr>
        <p:spPr>
          <a:xfrm>
            <a:off x="10591692" y="4337761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6D5F1B-DEFE-6FDB-0BDA-411C2D88E3DD}"/>
              </a:ext>
            </a:extLst>
          </p:cNvPr>
          <p:cNvSpPr txBox="1"/>
          <p:nvPr/>
        </p:nvSpPr>
        <p:spPr>
          <a:xfrm>
            <a:off x="8559759" y="5166012"/>
            <a:ext cx="7448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teeth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78BFE2-9241-6C57-F749-9FCB991E1CEA}"/>
              </a:ext>
            </a:extLst>
          </p:cNvPr>
          <p:cNvSpPr txBox="1"/>
          <p:nvPr/>
        </p:nvSpPr>
        <p:spPr>
          <a:xfrm>
            <a:off x="9420174" y="5166012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rotations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65BE8F0-C986-B17C-152C-96BBBF76564E}"/>
              </a:ext>
            </a:extLst>
          </p:cNvPr>
          <p:cNvCxnSpPr>
            <a:cxnSpLocks/>
          </p:cNvCxnSpPr>
          <p:nvPr/>
        </p:nvCxnSpPr>
        <p:spPr>
          <a:xfrm flipH="1" flipV="1">
            <a:off x="10090295" y="4145467"/>
            <a:ext cx="41563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1E9153F-80AD-F45F-D43C-D00756E924A2}"/>
              </a:ext>
            </a:extLst>
          </p:cNvPr>
          <p:cNvCxnSpPr>
            <a:cxnSpLocks/>
          </p:cNvCxnSpPr>
          <p:nvPr/>
        </p:nvCxnSpPr>
        <p:spPr>
          <a:xfrm flipH="1" flipV="1">
            <a:off x="10090295" y="4537816"/>
            <a:ext cx="41563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929572F-6FEF-E30A-2CAA-AAD2E338C619}"/>
              </a:ext>
            </a:extLst>
          </p:cNvPr>
          <p:cNvCxnSpPr>
            <a:cxnSpLocks/>
          </p:cNvCxnSpPr>
          <p:nvPr/>
        </p:nvCxnSpPr>
        <p:spPr>
          <a:xfrm rot="16200000">
            <a:off x="8867893" y="5011584"/>
            <a:ext cx="41563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0B29213-7247-03AE-7782-77FC2F90961C}"/>
              </a:ext>
            </a:extLst>
          </p:cNvPr>
          <p:cNvCxnSpPr>
            <a:cxnSpLocks/>
          </p:cNvCxnSpPr>
          <p:nvPr/>
        </p:nvCxnSpPr>
        <p:spPr>
          <a:xfrm rot="16200000">
            <a:off x="9477569" y="5011584"/>
            <a:ext cx="41563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6527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55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4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413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2400000">
                                      <p:cBhvr>
                                        <p:cTn id="8" dur="6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/>
      <p:bldP spid="15" grpId="0"/>
      <p:bldP spid="5" grpId="0"/>
      <p:bldP spid="16" grpId="0"/>
      <p:bldP spid="17" grpId="0"/>
      <p:bldP spid="18" grpId="0"/>
      <p:bldP spid="23" grpId="0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75492"/>
            <a:ext cx="11176000" cy="2182684"/>
          </a:xfrm>
        </p:spPr>
        <p:txBody>
          <a:bodyPr/>
          <a:lstStyle/>
          <a:p>
            <a:pPr algn="l"/>
            <a:r>
              <a:rPr lang="en-US" sz="2800" dirty="0">
                <a:latin typeface="+mn-lt"/>
              </a:rPr>
              <a:t>Two gears, A and B, are arranged so that the teeth of one gear mesh with the teeth of another. Gear A turns clockwise and has 32 teeth. Gear B turns counterclockwise and has 24 teeth. If gear A makes 5.5 rotations, how many turns will gear B make?</a:t>
            </a:r>
          </a:p>
        </p:txBody>
      </p:sp>
      <p:sp>
        <p:nvSpPr>
          <p:cNvPr id="7" name="32-Point Star 6"/>
          <p:cNvSpPr/>
          <p:nvPr/>
        </p:nvSpPr>
        <p:spPr bwMode="auto">
          <a:xfrm>
            <a:off x="5788006" y="2493393"/>
            <a:ext cx="2310799" cy="2310799"/>
          </a:xfrm>
          <a:prstGeom prst="star3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24-Point Star 7"/>
          <p:cNvSpPr/>
          <p:nvPr/>
        </p:nvSpPr>
        <p:spPr bwMode="auto">
          <a:xfrm>
            <a:off x="4288447" y="2731027"/>
            <a:ext cx="1632631" cy="1632631"/>
          </a:xfrm>
          <a:prstGeom prst="star24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33915" y="3039509"/>
            <a:ext cx="6189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95272" y="3254954"/>
            <a:ext cx="618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B</a:t>
            </a:r>
          </a:p>
        </p:txBody>
      </p:sp>
      <p:sp>
        <p:nvSpPr>
          <p:cNvPr id="3" name="Circular Arrow 2"/>
          <p:cNvSpPr/>
          <p:nvPr/>
        </p:nvSpPr>
        <p:spPr>
          <a:xfrm>
            <a:off x="5197195" y="1905079"/>
            <a:ext cx="3529173" cy="3529173"/>
          </a:xfrm>
          <a:prstGeom prst="circularArrow">
            <a:avLst>
              <a:gd name="adj1" fmla="val 5691"/>
              <a:gd name="adj2" fmla="val 616217"/>
              <a:gd name="adj3" fmla="val 20060842"/>
              <a:gd name="adj4" fmla="val 17968208"/>
              <a:gd name="adj5" fmla="val 726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ircular Arrow 10"/>
          <p:cNvSpPr/>
          <p:nvPr/>
        </p:nvSpPr>
        <p:spPr>
          <a:xfrm flipH="1">
            <a:off x="3853601" y="2290585"/>
            <a:ext cx="2546988" cy="2634359"/>
          </a:xfrm>
          <a:prstGeom prst="circularArrow">
            <a:avLst>
              <a:gd name="adj1" fmla="val 5691"/>
              <a:gd name="adj2" fmla="val 616217"/>
              <a:gd name="adj3" fmla="val 20060842"/>
              <a:gd name="adj4" fmla="val 17968208"/>
              <a:gd name="adj5" fmla="val 726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08522" y="3002460"/>
            <a:ext cx="15556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32 Teeth</a:t>
            </a:r>
          </a:p>
          <a:p>
            <a:r>
              <a:rPr lang="en-US" sz="2000" dirty="0"/>
              <a:t>5.5 Rotations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63528" y="3078247"/>
            <a:ext cx="13504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24 Teeth</a:t>
            </a:r>
          </a:p>
          <a:p>
            <a:r>
              <a:rPr lang="en-US" sz="2000" dirty="0"/>
              <a:t>? Rotations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AD71D6-916C-B469-BF51-FC032A5D9B82}"/>
              </a:ext>
            </a:extLst>
          </p:cNvPr>
          <p:cNvSpPr txBox="1">
            <a:spLocks/>
          </p:cNvSpPr>
          <p:nvPr/>
        </p:nvSpPr>
        <p:spPr>
          <a:xfrm>
            <a:off x="403880" y="544847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00CC00"/>
                </a:solidFill>
              </a:rPr>
              <a:t>Meaningful quantitative reasoning</a:t>
            </a: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6E9E3944-50A4-E184-4D6B-220FAD002F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9952807"/>
              </p:ext>
            </p:extLst>
          </p:nvPr>
        </p:nvGraphicFramePr>
        <p:xfrm>
          <a:off x="194888" y="3931504"/>
          <a:ext cx="4040187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47840" imgH="253800" progId="Equation.DSMT4">
                  <p:embed/>
                </p:oleObj>
              </mc:Choice>
              <mc:Fallback>
                <p:oleObj name="Equation" r:id="rId2" imgW="2247840" imgH="2538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6E9E3944-50A4-E184-4D6B-220FAD002F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4888" y="3931504"/>
                        <a:ext cx="4040187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EA144AB-1A6E-671A-0EBA-73FF7E91EF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8667795"/>
              </p:ext>
            </p:extLst>
          </p:nvPr>
        </p:nvGraphicFramePr>
        <p:xfrm>
          <a:off x="4395788" y="4494205"/>
          <a:ext cx="2076450" cy="114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55600" imgH="634680" progId="Equation.DSMT4">
                  <p:embed/>
                </p:oleObj>
              </mc:Choice>
              <mc:Fallback>
                <p:oleObj name="Equation" r:id="rId4" imgW="1155600" imgH="63468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6E9E3944-50A4-E184-4D6B-220FAD002F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95788" y="4494205"/>
                        <a:ext cx="2076450" cy="1141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318950D6-85DD-779C-2DCE-19EB08E2E4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8373802"/>
              </p:ext>
            </p:extLst>
          </p:nvPr>
        </p:nvGraphicFramePr>
        <p:xfrm>
          <a:off x="7736415" y="4525956"/>
          <a:ext cx="42227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49360" imgH="253800" progId="Equation.DSMT4">
                  <p:embed/>
                </p:oleObj>
              </mc:Choice>
              <mc:Fallback>
                <p:oleObj name="Equation" r:id="rId6" imgW="2349360" imgH="2538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6E9E3944-50A4-E184-4D6B-220FAD002F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736415" y="4525956"/>
                        <a:ext cx="422275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D756F822-056B-74CA-C6A2-A68A1512904A}"/>
              </a:ext>
            </a:extLst>
          </p:cNvPr>
          <p:cNvGrpSpPr/>
          <p:nvPr/>
        </p:nvGrpSpPr>
        <p:grpSpPr>
          <a:xfrm>
            <a:off x="5634855" y="3629024"/>
            <a:ext cx="232546" cy="844205"/>
            <a:chOff x="5639822" y="3488090"/>
            <a:chExt cx="264765" cy="917652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797D576-050E-FB3A-CA1B-A1E3618B6F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3677" y="3488090"/>
              <a:ext cx="240910" cy="841431"/>
            </a:xfrm>
            <a:prstGeom prst="straightConnector1">
              <a:avLst/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73C3EFE6-771E-8AB2-0EE8-563880582C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39822" y="3564311"/>
              <a:ext cx="240910" cy="841431"/>
            </a:xfrm>
            <a:prstGeom prst="straightConnector1">
              <a:avLst/>
            </a:prstGeom>
            <a:ln w="38100">
              <a:solidFill>
                <a:srgbClr val="00CC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04091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Extensive quantification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825" y="1847032"/>
            <a:ext cx="9658350" cy="4172768"/>
          </a:xfr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3200" dirty="0"/>
              <a:t>Object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3200" dirty="0"/>
              <a:t>Measurable attribute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3200" dirty="0"/>
              <a:t>Unit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3200" dirty="0"/>
              <a:t>Proportional measurement scheme</a:t>
            </a:r>
            <a:br>
              <a:rPr lang="en-US" sz="3200" dirty="0"/>
            </a:br>
            <a:r>
              <a:rPr lang="en-US" dirty="0"/>
              <a:t>(including partitioning and iterating fractional parts of a unit)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3200" dirty="0"/>
              <a:t>View numerical values coming from measurement</a:t>
            </a:r>
          </a:p>
        </p:txBody>
      </p:sp>
    </p:spTree>
    <p:extLst>
      <p:ext uri="{BB962C8B-B14F-4D97-AF65-F5344CB8AC3E}">
        <p14:creationId xmlns:p14="http://schemas.microsoft.com/office/powerpoint/2010/main" val="36049055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5198"/>
            <a:ext cx="7886700" cy="1325563"/>
          </a:xfrm>
        </p:spPr>
        <p:txBody>
          <a:bodyPr/>
          <a:lstStyle/>
          <a:p>
            <a:r>
              <a:rPr lang="en-US" dirty="0"/>
              <a:t>Non-Quantitative Reasoning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073" y="1306565"/>
            <a:ext cx="10935854" cy="42448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tabLst>
                <a:tab pos="4572000" algn="l"/>
              </a:tabLst>
            </a:pPr>
            <a:r>
              <a:rPr lang="en-US" dirty="0"/>
              <a:t>Text-to-algebra transcribing	</a:t>
            </a:r>
          </a:p>
          <a:p>
            <a:pPr>
              <a:lnSpc>
                <a:spcPct val="100000"/>
              </a:lnSpc>
              <a:spcBef>
                <a:spcPts val="1200"/>
              </a:spcBef>
              <a:tabLst>
                <a:tab pos="4572000" algn="l"/>
              </a:tabLst>
            </a:pPr>
            <a:r>
              <a:rPr lang="en-US" dirty="0"/>
              <a:t>Unit-variable conflation	(e.g., </a:t>
            </a:r>
            <a:r>
              <a:rPr lang="en-US" i="1" dirty="0"/>
              <a:t>S</a:t>
            </a:r>
            <a:r>
              <a:rPr lang="en-US" dirty="0"/>
              <a:t> vs. “students”)</a:t>
            </a:r>
          </a:p>
          <a:p>
            <a:pPr>
              <a:lnSpc>
                <a:spcPct val="100000"/>
              </a:lnSpc>
              <a:spcBef>
                <a:spcPts val="1200"/>
              </a:spcBef>
              <a:tabLst>
                <a:tab pos="4572000" algn="l"/>
              </a:tabLst>
            </a:pPr>
            <a:r>
              <a:rPr lang="en-US" dirty="0"/>
              <a:t>Object-attribute conflation	(e.g., “water” vs. “volume”)</a:t>
            </a:r>
          </a:p>
          <a:p>
            <a:pPr>
              <a:lnSpc>
                <a:spcPct val="100000"/>
              </a:lnSpc>
              <a:spcBef>
                <a:spcPts val="1200"/>
              </a:spcBef>
              <a:tabLst>
                <a:tab pos="4572000" algn="l"/>
              </a:tabLst>
            </a:pPr>
            <a:r>
              <a:rPr lang="en-US" dirty="0"/>
              <a:t>Object conflation	(e.g., distance traveled vs. displacement)</a:t>
            </a:r>
          </a:p>
          <a:p>
            <a:pPr>
              <a:lnSpc>
                <a:spcPct val="100000"/>
              </a:lnSpc>
              <a:spcBef>
                <a:spcPts val="1200"/>
              </a:spcBef>
              <a:tabLst>
                <a:tab pos="4572000" algn="l"/>
              </a:tabLst>
            </a:pPr>
            <a:r>
              <a:rPr lang="en-US" dirty="0"/>
              <a:t>Iconic quantification 	(e.g., “steep” is an icon for “fast”)</a:t>
            </a:r>
          </a:p>
          <a:p>
            <a:pPr>
              <a:lnSpc>
                <a:spcPct val="100000"/>
              </a:lnSpc>
              <a:spcBef>
                <a:spcPts val="1200"/>
              </a:spcBef>
              <a:tabLst>
                <a:tab pos="4572000" algn="l"/>
              </a:tabLst>
            </a:pPr>
            <a:r>
              <a:rPr lang="en-US" dirty="0"/>
              <a:t>Conflation of quantities and changes in those quantities</a:t>
            </a:r>
          </a:p>
        </p:txBody>
      </p:sp>
    </p:spTree>
    <p:extLst>
      <p:ext uri="{BB962C8B-B14F-4D97-AF65-F5344CB8AC3E}">
        <p14:creationId xmlns:p14="http://schemas.microsoft.com/office/powerpoint/2010/main" val="12211414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85825" y="357050"/>
            <a:ext cx="104203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Developing Quantitative Reasoning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34473" y="1486796"/>
            <a:ext cx="10123054" cy="45942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dirty="0"/>
              <a:t>Help students reason about: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Quantitative clarity: explicit about object, attribute, unit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Gross quantification: relative size judgements, correspondence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Changes as quantities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Algebraic models as generalization of arithmetic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Volitional proportional reasoning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Function representation of corresponding quantities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Multiple representations of quantities and relationships</a:t>
            </a:r>
          </a:p>
        </p:txBody>
      </p:sp>
    </p:spTree>
    <p:extLst>
      <p:ext uri="{BB962C8B-B14F-4D97-AF65-F5344CB8AC3E}">
        <p14:creationId xmlns:p14="http://schemas.microsoft.com/office/powerpoint/2010/main" val="13991331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3919</TotalTime>
  <Words>648</Words>
  <Application>Microsoft Office PowerPoint</Application>
  <PresentationFormat>Widescreen</PresentationFormat>
  <Paragraphs>84</Paragraphs>
  <Slides>9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MathType 6.0 Equation</vt:lpstr>
      <vt:lpstr>Equation</vt:lpstr>
      <vt:lpstr>A simple problem…</vt:lpstr>
      <vt:lpstr>A simple problem…</vt:lpstr>
      <vt:lpstr>Conflating variables and units</vt:lpstr>
      <vt:lpstr>Word order matching</vt:lpstr>
      <vt:lpstr>Two gears, A and B, are arranged so that the teeth of one gear mesh with the teeth of another. Gear A turns clockwise and has 32 teeth. Gear B turns counterclockwise and has 24 teeth. If gear A makes 5.5 rotations, how many turns will gear B make?</vt:lpstr>
      <vt:lpstr>Two gears, A and B, are arranged so that the teeth of one gear mesh with the teeth of another. Gear A turns clockwise and has 32 teeth. Gear B turns counterclockwise and has 24 teeth. If gear A makes 5.5 rotations, how many turns will gear B make?</vt:lpstr>
      <vt:lpstr>Extensive quantification</vt:lpstr>
      <vt:lpstr>Non-Quantitative Reasoning</vt:lpstr>
      <vt:lpstr>PowerPoint Presentation</vt:lpstr>
    </vt:vector>
  </TitlesOfParts>
  <Company>Oklahoma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michael.oehrtman@gmail.com</dc:creator>
  <cp:lastModifiedBy>Oehrtman, Michael</cp:lastModifiedBy>
  <cp:revision>53</cp:revision>
  <dcterms:created xsi:type="dcterms:W3CDTF">2016-03-03T02:42:49Z</dcterms:created>
  <dcterms:modified xsi:type="dcterms:W3CDTF">2023-04-21T16:03:49Z</dcterms:modified>
</cp:coreProperties>
</file>