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73" r:id="rId13"/>
    <p:sldId id="274" r:id="rId14"/>
    <p:sldId id="275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864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n Paul Cook" initials="" lastIdx="2" clrIdx="0"/>
  <p:cmAuthor id="1" name="Allison Dorko" initials="" lastIdx="1" clrIdx="1"/>
  <p:cmAuthor id="2" name="Ashley Cardwell Berger" initials="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79C7BE1-C1E2-44E8-A999-DFB5DB61A9E0}">
  <a:tblStyle styleId="{979C7BE1-C1E2-44E8-A999-DFB5DB61A9E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  <p:guide orient="horz" pos="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59b532d163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59b532d163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59b532d163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59b532d163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AD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c15da1aa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5c15da1aa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JPC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5c15da1aac_3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5c15da1aac_3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JPC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9b532d163_9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9b532d163_9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JPC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9b532d163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9b532d163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59b532d163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59b532d163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59b532d163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59b532d163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9b532d163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9b532d163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59b532d163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59b532d163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59b532d163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59b532d163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AB/AD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5bf91096c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5bf91096c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AB/AD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bf91096c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5bf91096c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WOA8g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75315" y="1852654"/>
            <a:ext cx="3300900" cy="122912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What is Functions and Modeling? Who are its students?</a:t>
            </a:r>
            <a:endParaRPr sz="1800" dirty="0"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2596" y="913225"/>
            <a:ext cx="4864076" cy="331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OSU material </a:t>
            </a:r>
            <a:endParaRPr b="1"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1.1 Functions given by formulas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1.2 Functions given by tables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1.3 Functions given by graphs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1.4 Functions given by words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2.1 Tables and trends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2.2 Graphs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2.3 Solving linear equations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2.4 Solving nonlinear equations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2.5 Inequalities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2.6 Optimization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3.1 The geometry of lines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3.2 Linear functions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3.5 Systems of equations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4.1 Exponential growth and decay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4.2 Constant percentage change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4.5 Logarithmic functions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3.3 Modeling data w/ linear functions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3.4 Linear regression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4.3 Modeling exponential data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4.4 Modeling nearly exponential data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6.1 Velocity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6.2 Rates of change of other functions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6.4 Equations of change  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5.1 Logistic functions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5.4 Quadratic functions ​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title"/>
          </p:nvPr>
        </p:nvSpPr>
        <p:spPr>
          <a:xfrm>
            <a:off x="261775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Making a complete model</a:t>
            </a:r>
            <a:endParaRPr b="1"/>
          </a:p>
        </p:txBody>
      </p:sp>
      <p:sp>
        <p:nvSpPr>
          <p:cNvPr id="157" name="Google Shape;157;p28"/>
          <p:cNvSpPr txBox="1"/>
          <p:nvPr/>
        </p:nvSpPr>
        <p:spPr>
          <a:xfrm>
            <a:off x="434200" y="1191250"/>
            <a:ext cx="4870800" cy="38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</a:rPr>
              <a:t>THE BIG 5: When working with a function, always …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(1)   … identify each of the quantities involved,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(2)   … identify the units being used to measure these quantities.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</a:rPr>
              <a:t>(3)  … define a variable to represent each quantity,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(4)   … classify each as an input or output quantity, and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(5) … express the relationship in function notation.  </a:t>
            </a:r>
            <a:endParaRPr sz="1800"/>
          </a:p>
        </p:txBody>
      </p:sp>
      <p:pic>
        <p:nvPicPr>
          <p:cNvPr id="158" name="Google Shape;15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9575" y="1222625"/>
            <a:ext cx="3382800" cy="229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0"/>
          <p:cNvSpPr txBox="1">
            <a:spLocks noGrp="1"/>
          </p:cNvSpPr>
          <p:nvPr>
            <p:ph type="title"/>
          </p:nvPr>
        </p:nvSpPr>
        <p:spPr>
          <a:xfrm>
            <a:off x="6900" y="-121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Changes in quantities and rates of change</a:t>
            </a:r>
            <a:endParaRPr b="1"/>
          </a:p>
        </p:txBody>
      </p:sp>
      <p:sp>
        <p:nvSpPr>
          <p:cNvPr id="171" name="Google Shape;171;p30"/>
          <p:cNvSpPr txBox="1"/>
          <p:nvPr/>
        </p:nvSpPr>
        <p:spPr>
          <a:xfrm>
            <a:off x="55625" y="484325"/>
            <a:ext cx="5931000" cy="14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</a:rPr>
              <a:t>THE BIG 5: When working with a function, always …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(1)   … identify each of the quantities involved, and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(2)   … identify the units being used to measure these quantities.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(3)  … define a variable to represent each quantity,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(4)   … classify each as an input or output quantity, and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(5) … express the relationship in function notation. 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 Total number of Facebook users as 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function of the number of months since FB launched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2" name="Google Shape;17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825" y="2467650"/>
            <a:ext cx="2357445" cy="267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2650" y="1718525"/>
            <a:ext cx="4856426" cy="154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1"/>
          <p:cNvSpPr txBox="1">
            <a:spLocks noGrp="1"/>
          </p:cNvSpPr>
          <p:nvPr>
            <p:ph type="title"/>
          </p:nvPr>
        </p:nvSpPr>
        <p:spPr>
          <a:xfrm>
            <a:off x="6900" y="-121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Changes in quantities and rates of change</a:t>
            </a:r>
            <a:endParaRPr b="1"/>
          </a:p>
        </p:txBody>
      </p:sp>
      <p:sp>
        <p:nvSpPr>
          <p:cNvPr id="179" name="Google Shape;179;p31"/>
          <p:cNvSpPr txBox="1"/>
          <p:nvPr/>
        </p:nvSpPr>
        <p:spPr>
          <a:xfrm>
            <a:off x="55625" y="484325"/>
            <a:ext cx="5931000" cy="14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(1)   … identify each of the quantities involved, and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(2)   … identify the units being used to measure these quantities.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(3)  … define a variable to represent each quantity,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(4)   … classify each as an input or output quantity, and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(5) … express the relationship in function notation. 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 Total number of Facebook users as 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function of the number of months since FB launched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0" name="Google Shape;18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825" y="2467650"/>
            <a:ext cx="2357445" cy="267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2650" y="1718525"/>
            <a:ext cx="4856426" cy="154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72650" y="3335250"/>
            <a:ext cx="4749452" cy="1484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2"/>
          <p:cNvSpPr txBox="1">
            <a:spLocks noGrp="1"/>
          </p:cNvSpPr>
          <p:nvPr>
            <p:ph type="title"/>
          </p:nvPr>
        </p:nvSpPr>
        <p:spPr>
          <a:xfrm>
            <a:off x="193550" y="72450"/>
            <a:ext cx="8520600" cy="30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Summary: Functions and Modeling …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" sz="2200"/>
              <a:t>is an alternative to college algebra that uses technological tools (largely as a replacement for symbolic manipulation) to investigate real-world scenarios</a:t>
            </a:r>
            <a:endParaRPr sz="22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" sz="2200"/>
              <a:t>aims to support students in developing productive and flexible understandings of functions and function concepts, for example: </a:t>
            </a:r>
            <a:endParaRPr sz="2200"/>
          </a:p>
        </p:txBody>
      </p:sp>
      <p:sp>
        <p:nvSpPr>
          <p:cNvPr id="188" name="Google Shape;188;p32"/>
          <p:cNvSpPr txBox="1">
            <a:spLocks noGrp="1"/>
          </p:cNvSpPr>
          <p:nvPr>
            <p:ph type="body" idx="1"/>
          </p:nvPr>
        </p:nvSpPr>
        <p:spPr>
          <a:xfrm>
            <a:off x="801675" y="2944375"/>
            <a:ext cx="8085900" cy="20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Fluency with various function representations (table, graph, words, formula) for function types (linear, exponential, etc) and related concepts (i.e. aROC, concavity, etc)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Quantities, changes in quantities, rates of change (average rate of change, constant rate of change) and their meanings in various real-world contexts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Overview</a:t>
            </a:r>
            <a:endParaRPr b="1"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4030200" y="105450"/>
            <a:ext cx="5021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are the students?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State student learning outcomes and pathways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Placement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Examples of how Functions is being taught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Resources and technology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Content coverage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Real world contexts in multiple representations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Active learning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Making a complete model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Summary and discussion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250" y="1230225"/>
            <a:ext cx="3530525" cy="2414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did Functions come from?</a:t>
            </a:r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State standards and pathways</a:t>
            </a:r>
            <a:endParaRPr sz="3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State Standards</a:t>
            </a:r>
            <a:endParaRPr b="1"/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200" cy="202583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7"/>
          <p:cNvSpPr txBox="1"/>
          <p:nvPr/>
        </p:nvSpPr>
        <p:spPr>
          <a:xfrm>
            <a:off x="1729225" y="3384750"/>
            <a:ext cx="6207300" cy="12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stands out to us: Functions and Modeling is NOT college algebra. Some critical differences: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Real world contexts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Technology over algebraic manipulations enables focus on concepts (over, for example, procedures)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7225" y="299300"/>
            <a:ext cx="6304974" cy="4564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how Functions is currently being implemented</a:t>
            </a:r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Class setup and prerequisites</a:t>
            </a:r>
            <a:endParaRPr b="1"/>
          </a:p>
        </p:txBody>
      </p:sp>
      <p:graphicFrame>
        <p:nvGraphicFramePr>
          <p:cNvPr id="99" name="Google Shape;99;p20"/>
          <p:cNvGraphicFramePr/>
          <p:nvPr/>
        </p:nvGraphicFramePr>
        <p:xfrm>
          <a:off x="311700" y="1068150"/>
          <a:ext cx="7787325" cy="2885325"/>
        </p:xfrm>
        <a:graphic>
          <a:graphicData uri="http://schemas.openxmlformats.org/drawingml/2006/table">
            <a:tbl>
              <a:tblPr>
                <a:noFill/>
                <a:tableStyleId>{979C7BE1-C1E2-44E8-A999-DFB5DB61A9E0}</a:tableStyleId>
              </a:tblPr>
              <a:tblGrid>
                <a:gridCol w="1149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96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2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OU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OSU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Placement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 in DMAT or assessment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Regular: 35 or better on ALEKS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CoReq:  25 to 34 on ALEKS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Meeting days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MWF, TR, or MW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Regular - MWF (or T/Th)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Coreq - MTWRF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5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311700" y="433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Resources and Technology</a:t>
            </a:r>
            <a:endParaRPr b="1"/>
          </a:p>
        </p:txBody>
      </p:sp>
      <p:graphicFrame>
        <p:nvGraphicFramePr>
          <p:cNvPr id="105" name="Google Shape;105;p21"/>
          <p:cNvGraphicFramePr/>
          <p:nvPr/>
        </p:nvGraphicFramePr>
        <p:xfrm>
          <a:off x="217700" y="1130100"/>
          <a:ext cx="6351150" cy="3708280"/>
        </p:xfrm>
        <a:graphic>
          <a:graphicData uri="http://schemas.openxmlformats.org/drawingml/2006/table">
            <a:tbl>
              <a:tblPr>
                <a:noFill/>
                <a:tableStyleId>{979C7BE1-C1E2-44E8-A999-DFB5DB61A9E0}</a:tableStyleId>
              </a:tblPr>
              <a:tblGrid>
                <a:gridCol w="317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5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OU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OSU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highlight>
                            <a:schemeClr val="lt1"/>
                          </a:highlight>
                        </a:rPr>
                        <a:t>Crauder, B., Evans, B., &amp; Noell, A. (2013). </a:t>
                      </a:r>
                      <a:r>
                        <a:rPr lang="en" i="1">
                          <a:solidFill>
                            <a:schemeClr val="dk2"/>
                          </a:solidFill>
                          <a:highlight>
                            <a:schemeClr val="lt1"/>
                          </a:highlight>
                        </a:rPr>
                        <a:t>Functions and Change: A Modeling Approach to College Algebra</a:t>
                      </a:r>
                      <a:r>
                        <a:rPr lang="en">
                          <a:solidFill>
                            <a:schemeClr val="dk2"/>
                          </a:solidFill>
                          <a:highlight>
                            <a:schemeClr val="lt1"/>
                          </a:highlight>
                        </a:rPr>
                        <a:t>. Cengage Learning. (5th edition)</a:t>
                      </a:r>
                      <a:endParaRPr>
                        <a:solidFill>
                          <a:schemeClr val="dk2"/>
                        </a:solidFill>
                        <a:highlight>
                          <a:schemeClr val="lt1"/>
                        </a:highlight>
                      </a:endParaRPr>
                    </a:p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highlight>
                            <a:schemeClr val="lt1"/>
                          </a:highlight>
                        </a:rPr>
                        <a:t>Crauder, B., Evans, B., &amp; Noell, A. (2013). </a:t>
                      </a:r>
                      <a:r>
                        <a:rPr lang="en" i="1">
                          <a:solidFill>
                            <a:schemeClr val="dk2"/>
                          </a:solidFill>
                          <a:highlight>
                            <a:schemeClr val="lt1"/>
                          </a:highlight>
                        </a:rPr>
                        <a:t>Functions and Change: A Modeling Approach to College Algebra</a:t>
                      </a:r>
                      <a:r>
                        <a:rPr lang="en">
                          <a:solidFill>
                            <a:schemeClr val="dk2"/>
                          </a:solidFill>
                          <a:highlight>
                            <a:schemeClr val="lt1"/>
                          </a:highlight>
                        </a:rPr>
                        <a:t>. Cengage Learning. (6th edition)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TI-83 or TI-84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TI-83 or TI-84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OU workbook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Cook, J.P. (2016).  </a:t>
                      </a:r>
                      <a:r>
                        <a:rPr lang="en" i="1"/>
                        <a:t>Inquiry-based nstructional Materials for Co-requisite Sections of Mathematical Functions and Their Uses.  </a:t>
                      </a:r>
                      <a:r>
                        <a:rPr lang="en"/>
                        <a:t>Available at </a:t>
                      </a:r>
                      <a:r>
                        <a:rPr lang="en" u="sng">
                          <a:solidFill>
                            <a:schemeClr val="hlink"/>
                          </a:solidFill>
                          <a:hlinkClick r:id="rId3"/>
                        </a:rPr>
                        <a:t>http://bit.ly/2WOA8gI</a:t>
                      </a:r>
                      <a:r>
                        <a:rPr lang="en"/>
                        <a:t>. 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6" name="Google Shape;10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5348" y="1341498"/>
            <a:ext cx="2098050" cy="271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OU Material (2018-2019 school year)</a:t>
            </a:r>
            <a:endParaRPr b="1"/>
          </a:p>
        </p:txBody>
      </p:sp>
      <p:sp>
        <p:nvSpPr>
          <p:cNvPr id="112" name="Google Shape;112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1.1 Functions Given by Formulas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1.2 Functions Given by Tables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1.3 Functions Given by Graphs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1.4 Functions Given by Words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1.5 Graphing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1.6 Limits to Infinity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1.7 Solving Linear Equations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1.8 Solving Nonlinear Equations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1.9 Inequalities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1.10 Systems of Equations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2.1 Function Transformations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2.2 Composition of Functions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2.3 Inverse Functions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2.4 Lines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2.5 Linear Functions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2.6 Linear Regression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3.1 Exponential Growth and Decay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3.2 Exponential Applications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3.3 Exponential Regression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3.4 Logarithmic Functions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3.5 Exponential and Logarithmic Equations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3.6 Logistic Functions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4.1 Polynomial and Rational Functions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4.2 Right Triangle Trigonometry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861</Words>
  <Application>Microsoft Macintosh PowerPoint</Application>
  <PresentationFormat>On-screen Show (16:9)</PresentationFormat>
  <Paragraphs>138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Times New Roman</vt:lpstr>
      <vt:lpstr>Simple Light</vt:lpstr>
      <vt:lpstr>What is Functions and Modeling? Who are its students?</vt:lpstr>
      <vt:lpstr>Overview</vt:lpstr>
      <vt:lpstr>Where did Functions come from?</vt:lpstr>
      <vt:lpstr>State Standards</vt:lpstr>
      <vt:lpstr>PowerPoint Presentation</vt:lpstr>
      <vt:lpstr>Examples of how Functions is currently being implemented</vt:lpstr>
      <vt:lpstr>Class setup and prerequisites</vt:lpstr>
      <vt:lpstr>Resources and Technology</vt:lpstr>
      <vt:lpstr>OU Material (2018-2019 school year)</vt:lpstr>
      <vt:lpstr>OSU material </vt:lpstr>
      <vt:lpstr>Making a complete model</vt:lpstr>
      <vt:lpstr>Changes in quantities and rates of change</vt:lpstr>
      <vt:lpstr>Changes in quantities and rates of change</vt:lpstr>
      <vt:lpstr>Summary: Functions and Modeling …  is an alternative to college algebra that uses technological tools (largely as a replacement for symbolic manipulation) to investigate real-world scenarios  aims to support students in developing productive and flexible understandings of functions and function concepts, for example: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Functions and Modeling?</dc:title>
  <cp:lastModifiedBy>Dorko, Allison</cp:lastModifiedBy>
  <cp:revision>2</cp:revision>
  <dcterms:modified xsi:type="dcterms:W3CDTF">2023-04-14T19:23:42Z</dcterms:modified>
</cp:coreProperties>
</file>