
<file path=[Content_Types].xml><?xml version="1.0" encoding="utf-8"?>
<Types xmlns="http://schemas.openxmlformats.org/package/2006/content-types">
  <Default Extension="gif" ContentType="image/gif"/>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9"/>
  </p:notesMasterIdLst>
  <p:sldIdLst>
    <p:sldId id="256" r:id="rId2"/>
    <p:sldId id="257" r:id="rId3"/>
    <p:sldId id="408" r:id="rId4"/>
    <p:sldId id="411" r:id="rId5"/>
    <p:sldId id="572" r:id="rId6"/>
    <p:sldId id="580" r:id="rId7"/>
    <p:sldId id="573" r:id="rId8"/>
    <p:sldId id="574" r:id="rId9"/>
    <p:sldId id="575" r:id="rId10"/>
    <p:sldId id="576" r:id="rId11"/>
    <p:sldId id="577" r:id="rId12"/>
    <p:sldId id="578" r:id="rId13"/>
    <p:sldId id="579" r:id="rId14"/>
    <p:sldId id="618" r:id="rId15"/>
    <p:sldId id="581" r:id="rId16"/>
    <p:sldId id="560" r:id="rId17"/>
    <p:sldId id="613" r:id="rId18"/>
    <p:sldId id="562" r:id="rId19"/>
    <p:sldId id="615" r:id="rId20"/>
    <p:sldId id="616" r:id="rId21"/>
    <p:sldId id="589" r:id="rId22"/>
    <p:sldId id="590" r:id="rId23"/>
    <p:sldId id="591" r:id="rId24"/>
    <p:sldId id="592" r:id="rId25"/>
    <p:sldId id="593" r:id="rId26"/>
    <p:sldId id="594" r:id="rId27"/>
    <p:sldId id="595" r:id="rId28"/>
    <p:sldId id="596" r:id="rId29"/>
    <p:sldId id="597" r:id="rId30"/>
    <p:sldId id="279" r:id="rId31"/>
    <p:sldId id="598" r:id="rId32"/>
    <p:sldId id="599" r:id="rId33"/>
    <p:sldId id="617" r:id="rId34"/>
    <p:sldId id="601" r:id="rId35"/>
    <p:sldId id="602" r:id="rId36"/>
    <p:sldId id="285" r:id="rId37"/>
    <p:sldId id="603"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583" r:id="rId64"/>
    <p:sldId id="351" r:id="rId65"/>
    <p:sldId id="604" r:id="rId66"/>
    <p:sldId id="605" r:id="rId67"/>
    <p:sldId id="606"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3FE"/>
    <a:srgbClr val="B39A5D"/>
    <a:srgbClr val="0432FF"/>
    <a:srgbClr val="1E5B42"/>
    <a:srgbClr val="521B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55"/>
    <p:restoredTop sz="75965"/>
  </p:normalViewPr>
  <p:slideViewPr>
    <p:cSldViewPr snapToGrid="0" snapToObjects="1">
      <p:cViewPr varScale="1">
        <p:scale>
          <a:sx n="81" d="100"/>
          <a:sy n="81" d="100"/>
        </p:scale>
        <p:origin x="196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23925C-F0F7-1B46-97CE-2DB9954D1A9C}" type="datetimeFigureOut">
              <a:rPr lang="en-US" smtClean="0"/>
              <a:t>4/14/2023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E23F10-265F-004E-94F1-318A6F99A003}" type="slidenum">
              <a:rPr lang="en-US" smtClean="0"/>
              <a:t>‹#›</a:t>
            </a:fld>
            <a:endParaRPr lang="en-US"/>
          </a:p>
        </p:txBody>
      </p:sp>
    </p:spTree>
    <p:extLst>
      <p:ext uri="{BB962C8B-B14F-4D97-AF65-F5344CB8AC3E}">
        <p14:creationId xmlns:p14="http://schemas.microsoft.com/office/powerpoint/2010/main" val="1753510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mbria" panose="02040503050406030204" pitchFamily="18" charset="0"/>
              </a:rPr>
              <a:t>“Conceptual analysis basically means trying to understand exactly how a learner conceives of a mathematical idea - what is the theory in their head about what's really going on?”</a:t>
            </a:r>
          </a:p>
        </p:txBody>
      </p:sp>
      <p:sp>
        <p:nvSpPr>
          <p:cNvPr id="4" name="Slide Number Placeholder 3"/>
          <p:cNvSpPr>
            <a:spLocks noGrp="1"/>
          </p:cNvSpPr>
          <p:nvPr>
            <p:ph type="sldNum" sz="quarter" idx="5"/>
          </p:nvPr>
        </p:nvSpPr>
        <p:spPr/>
        <p:txBody>
          <a:bodyPr/>
          <a:lstStyle/>
          <a:p>
            <a:fld id="{F5E23F10-265F-004E-94F1-318A6F99A003}" type="slidenum">
              <a:rPr lang="en-US" smtClean="0"/>
              <a:t>5</a:t>
            </a:fld>
            <a:endParaRPr lang="en-US"/>
          </a:p>
        </p:txBody>
      </p:sp>
    </p:spTree>
    <p:extLst>
      <p:ext uri="{BB962C8B-B14F-4D97-AF65-F5344CB8AC3E}">
        <p14:creationId xmlns:p14="http://schemas.microsoft.com/office/powerpoint/2010/main" val="1270089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6E84D6E-692F-4B35-89E3-B59F2F1BD3C6}" type="slidenum">
              <a:rPr lang="en-US" smtClean="0"/>
              <a:pPr/>
              <a:t>16</a:t>
            </a:fld>
            <a:endParaRPr lang="en-US"/>
          </a:p>
        </p:txBody>
      </p:sp>
    </p:spTree>
    <p:extLst>
      <p:ext uri="{BB962C8B-B14F-4D97-AF65-F5344CB8AC3E}">
        <p14:creationId xmlns:p14="http://schemas.microsoft.com/office/powerpoint/2010/main" val="1393572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6E84D6E-692F-4B35-89E3-B59F2F1BD3C6}" type="slidenum">
              <a:rPr lang="en-US" smtClean="0"/>
              <a:pPr/>
              <a:t>17</a:t>
            </a:fld>
            <a:endParaRPr lang="en-US"/>
          </a:p>
        </p:txBody>
      </p:sp>
    </p:spTree>
    <p:extLst>
      <p:ext uri="{BB962C8B-B14F-4D97-AF65-F5344CB8AC3E}">
        <p14:creationId xmlns:p14="http://schemas.microsoft.com/office/powerpoint/2010/main" val="2726886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6E84D6E-692F-4B35-89E3-B59F2F1BD3C6}" type="slidenum">
              <a:rPr lang="en-US" smtClean="0"/>
              <a:pPr/>
              <a:t>18</a:t>
            </a:fld>
            <a:endParaRPr lang="en-US"/>
          </a:p>
        </p:txBody>
      </p:sp>
    </p:spTree>
    <p:extLst>
      <p:ext uri="{BB962C8B-B14F-4D97-AF65-F5344CB8AC3E}">
        <p14:creationId xmlns:p14="http://schemas.microsoft.com/office/powerpoint/2010/main" val="3061126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6E84D6E-692F-4B35-89E3-B59F2F1BD3C6}" type="slidenum">
              <a:rPr lang="en-US" smtClean="0"/>
              <a:pPr/>
              <a:t>19</a:t>
            </a:fld>
            <a:endParaRPr lang="en-US"/>
          </a:p>
        </p:txBody>
      </p:sp>
    </p:spTree>
    <p:extLst>
      <p:ext uri="{BB962C8B-B14F-4D97-AF65-F5344CB8AC3E}">
        <p14:creationId xmlns:p14="http://schemas.microsoft.com/office/powerpoint/2010/main" val="3994245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6E84D6E-692F-4B35-89E3-B59F2F1BD3C6}" type="slidenum">
              <a:rPr lang="en-US" smtClean="0"/>
              <a:pPr/>
              <a:t>20</a:t>
            </a:fld>
            <a:endParaRPr lang="en-US"/>
          </a:p>
        </p:txBody>
      </p:sp>
    </p:spTree>
    <p:extLst>
      <p:ext uri="{BB962C8B-B14F-4D97-AF65-F5344CB8AC3E}">
        <p14:creationId xmlns:p14="http://schemas.microsoft.com/office/powerpoint/2010/main" val="3453015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09F5DF-ABD1-6C41-BE61-1443271C6683}" type="slidenum">
              <a:rPr lang="en-US" smtClean="0"/>
              <a:t>65</a:t>
            </a:fld>
            <a:endParaRPr lang="en-US"/>
          </a:p>
        </p:txBody>
      </p:sp>
    </p:spTree>
    <p:extLst>
      <p:ext uri="{BB962C8B-B14F-4D97-AF65-F5344CB8AC3E}">
        <p14:creationId xmlns:p14="http://schemas.microsoft.com/office/powerpoint/2010/main" val="3189456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33E3D-5246-324E-8FE8-1AFD27015F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A63DA2E-CEB6-6445-8E5C-00BB89C2A8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96D8F3-499F-2140-929B-2984501A46E6}"/>
              </a:ext>
            </a:extLst>
          </p:cNvPr>
          <p:cNvSpPr>
            <a:spLocks noGrp="1"/>
          </p:cNvSpPr>
          <p:nvPr>
            <p:ph type="dt" sz="half" idx="10"/>
          </p:nvPr>
        </p:nvSpPr>
        <p:spPr/>
        <p:txBody>
          <a:bodyPr/>
          <a:lstStyle/>
          <a:p>
            <a:fld id="{0CC46195-2DA2-3C40-AD12-9F1B298ED7FC}" type="datetimeFigureOut">
              <a:rPr lang="en-US" smtClean="0"/>
              <a:t>4/14/2023</a:t>
            </a:fld>
            <a:endParaRPr lang="en-US"/>
          </a:p>
        </p:txBody>
      </p:sp>
      <p:sp>
        <p:nvSpPr>
          <p:cNvPr id="5" name="Footer Placeholder 4">
            <a:extLst>
              <a:ext uri="{FF2B5EF4-FFF2-40B4-BE49-F238E27FC236}">
                <a16:creationId xmlns:a16="http://schemas.microsoft.com/office/drawing/2014/main" id="{53ECA45A-7701-D44E-9CDF-77611225DD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574431-F8A4-1D46-8571-C04F877759D9}"/>
              </a:ext>
            </a:extLst>
          </p:cNvPr>
          <p:cNvSpPr>
            <a:spLocks noGrp="1"/>
          </p:cNvSpPr>
          <p:nvPr>
            <p:ph type="sldNum" sz="quarter" idx="12"/>
          </p:nvPr>
        </p:nvSpPr>
        <p:spPr/>
        <p:txBody>
          <a:bodyPr/>
          <a:lstStyle/>
          <a:p>
            <a:fld id="{F2EBC399-66FC-7D4F-A7EC-8542FCB6B718}" type="slidenum">
              <a:rPr lang="en-US" smtClean="0"/>
              <a:t>‹#›</a:t>
            </a:fld>
            <a:endParaRPr lang="en-US"/>
          </a:p>
        </p:txBody>
      </p:sp>
    </p:spTree>
    <p:extLst>
      <p:ext uri="{BB962C8B-B14F-4D97-AF65-F5344CB8AC3E}">
        <p14:creationId xmlns:p14="http://schemas.microsoft.com/office/powerpoint/2010/main" val="3438531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7D631-B720-0E48-A538-D5D9CD196C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34786C3-A1DA-6040-ABD0-D10601849B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1A3158-517E-284D-831A-AF08554683C0}"/>
              </a:ext>
            </a:extLst>
          </p:cNvPr>
          <p:cNvSpPr>
            <a:spLocks noGrp="1"/>
          </p:cNvSpPr>
          <p:nvPr>
            <p:ph type="dt" sz="half" idx="10"/>
          </p:nvPr>
        </p:nvSpPr>
        <p:spPr/>
        <p:txBody>
          <a:bodyPr/>
          <a:lstStyle/>
          <a:p>
            <a:fld id="{0CC46195-2DA2-3C40-AD12-9F1B298ED7FC}" type="datetimeFigureOut">
              <a:rPr lang="en-US" smtClean="0"/>
              <a:t>4/14/2023</a:t>
            </a:fld>
            <a:endParaRPr lang="en-US"/>
          </a:p>
        </p:txBody>
      </p:sp>
      <p:sp>
        <p:nvSpPr>
          <p:cNvPr id="5" name="Footer Placeholder 4">
            <a:extLst>
              <a:ext uri="{FF2B5EF4-FFF2-40B4-BE49-F238E27FC236}">
                <a16:creationId xmlns:a16="http://schemas.microsoft.com/office/drawing/2014/main" id="{310B0553-F01D-794D-BDFB-AA7114B35B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80EDC6-24D0-FF47-9318-89AA97490EF8}"/>
              </a:ext>
            </a:extLst>
          </p:cNvPr>
          <p:cNvSpPr>
            <a:spLocks noGrp="1"/>
          </p:cNvSpPr>
          <p:nvPr>
            <p:ph type="sldNum" sz="quarter" idx="12"/>
          </p:nvPr>
        </p:nvSpPr>
        <p:spPr/>
        <p:txBody>
          <a:bodyPr/>
          <a:lstStyle/>
          <a:p>
            <a:fld id="{F2EBC399-66FC-7D4F-A7EC-8542FCB6B718}" type="slidenum">
              <a:rPr lang="en-US" smtClean="0"/>
              <a:t>‹#›</a:t>
            </a:fld>
            <a:endParaRPr lang="en-US"/>
          </a:p>
        </p:txBody>
      </p:sp>
    </p:spTree>
    <p:extLst>
      <p:ext uri="{BB962C8B-B14F-4D97-AF65-F5344CB8AC3E}">
        <p14:creationId xmlns:p14="http://schemas.microsoft.com/office/powerpoint/2010/main" val="1503724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5C0A0E-95BC-F04D-B6E2-AF0D5DCD9F2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CAEE72-AB7B-9A47-9EC6-8652BB0A3C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CE8F0F-403F-AC4C-B718-F27E37E20DBA}"/>
              </a:ext>
            </a:extLst>
          </p:cNvPr>
          <p:cNvSpPr>
            <a:spLocks noGrp="1"/>
          </p:cNvSpPr>
          <p:nvPr>
            <p:ph type="dt" sz="half" idx="10"/>
          </p:nvPr>
        </p:nvSpPr>
        <p:spPr/>
        <p:txBody>
          <a:bodyPr/>
          <a:lstStyle/>
          <a:p>
            <a:fld id="{0CC46195-2DA2-3C40-AD12-9F1B298ED7FC}" type="datetimeFigureOut">
              <a:rPr lang="en-US" smtClean="0"/>
              <a:t>4/14/2023</a:t>
            </a:fld>
            <a:endParaRPr lang="en-US"/>
          </a:p>
        </p:txBody>
      </p:sp>
      <p:sp>
        <p:nvSpPr>
          <p:cNvPr id="5" name="Footer Placeholder 4">
            <a:extLst>
              <a:ext uri="{FF2B5EF4-FFF2-40B4-BE49-F238E27FC236}">
                <a16:creationId xmlns:a16="http://schemas.microsoft.com/office/drawing/2014/main" id="{041E7389-721D-9149-9231-D48AD833A5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8CCC72-15A1-3446-9CDC-1401FD83186D}"/>
              </a:ext>
            </a:extLst>
          </p:cNvPr>
          <p:cNvSpPr>
            <a:spLocks noGrp="1"/>
          </p:cNvSpPr>
          <p:nvPr>
            <p:ph type="sldNum" sz="quarter" idx="12"/>
          </p:nvPr>
        </p:nvSpPr>
        <p:spPr/>
        <p:txBody>
          <a:bodyPr/>
          <a:lstStyle/>
          <a:p>
            <a:fld id="{F2EBC399-66FC-7D4F-A7EC-8542FCB6B718}" type="slidenum">
              <a:rPr lang="en-US" smtClean="0"/>
              <a:t>‹#›</a:t>
            </a:fld>
            <a:endParaRPr lang="en-US"/>
          </a:p>
        </p:txBody>
      </p:sp>
    </p:spTree>
    <p:extLst>
      <p:ext uri="{BB962C8B-B14F-4D97-AF65-F5344CB8AC3E}">
        <p14:creationId xmlns:p14="http://schemas.microsoft.com/office/powerpoint/2010/main" val="2236922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xfrm>
            <a:off x="1190625" y="1946672"/>
            <a:ext cx="9810750" cy="4018359"/>
          </a:xfrm>
          <a:prstGeom prst="rect">
            <a:avLst/>
          </a:prstGeom>
        </p:spPr>
        <p:txBody>
          <a:bodyPr/>
          <a:lstStyle>
            <a:lvl1pPr>
              <a:spcBef>
                <a:spcPts val="1687"/>
              </a:spcBef>
            </a:lvl1pPr>
            <a:lvl2pPr>
              <a:spcBef>
                <a:spcPts val="1687"/>
              </a:spcBef>
            </a:lvl2pPr>
            <a:lvl3pPr>
              <a:spcBef>
                <a:spcPts val="1687"/>
              </a:spcBef>
            </a:lvl3pPr>
            <a:lvl4pPr>
              <a:spcBef>
                <a:spcPts val="1687"/>
              </a:spcBef>
            </a:lvl4pPr>
            <a:lvl5pPr>
              <a:spcBef>
                <a:spcPts val="1687"/>
              </a:spcBef>
            </a:lvl5p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8173521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5FAEF-A3A5-6C42-B600-E2221EF29F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6AE24B-2F18-5549-A710-1E1029B1B5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34D2D5-2DF3-D945-AE08-6D2C54A1CBBC}"/>
              </a:ext>
            </a:extLst>
          </p:cNvPr>
          <p:cNvSpPr>
            <a:spLocks noGrp="1"/>
          </p:cNvSpPr>
          <p:nvPr>
            <p:ph type="dt" sz="half" idx="10"/>
          </p:nvPr>
        </p:nvSpPr>
        <p:spPr/>
        <p:txBody>
          <a:bodyPr/>
          <a:lstStyle/>
          <a:p>
            <a:fld id="{0CC46195-2DA2-3C40-AD12-9F1B298ED7FC}" type="datetimeFigureOut">
              <a:rPr lang="en-US" smtClean="0"/>
              <a:t>4/14/2023</a:t>
            </a:fld>
            <a:endParaRPr lang="en-US"/>
          </a:p>
        </p:txBody>
      </p:sp>
      <p:sp>
        <p:nvSpPr>
          <p:cNvPr id="5" name="Footer Placeholder 4">
            <a:extLst>
              <a:ext uri="{FF2B5EF4-FFF2-40B4-BE49-F238E27FC236}">
                <a16:creationId xmlns:a16="http://schemas.microsoft.com/office/drawing/2014/main" id="{15A3FC6E-0D44-0640-B770-7EC2B4E56B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0F7BC3-426B-2C4D-A175-304BFBDF84BF}"/>
              </a:ext>
            </a:extLst>
          </p:cNvPr>
          <p:cNvSpPr>
            <a:spLocks noGrp="1"/>
          </p:cNvSpPr>
          <p:nvPr>
            <p:ph type="sldNum" sz="quarter" idx="12"/>
          </p:nvPr>
        </p:nvSpPr>
        <p:spPr/>
        <p:txBody>
          <a:bodyPr/>
          <a:lstStyle/>
          <a:p>
            <a:fld id="{F2EBC399-66FC-7D4F-A7EC-8542FCB6B718}" type="slidenum">
              <a:rPr lang="en-US" smtClean="0"/>
              <a:t>‹#›</a:t>
            </a:fld>
            <a:endParaRPr lang="en-US"/>
          </a:p>
        </p:txBody>
      </p:sp>
    </p:spTree>
    <p:extLst>
      <p:ext uri="{BB962C8B-B14F-4D97-AF65-F5344CB8AC3E}">
        <p14:creationId xmlns:p14="http://schemas.microsoft.com/office/powerpoint/2010/main" val="33753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CCCB7-1E9F-EE44-A874-A276C5D3F3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31A2E34-59C7-7649-9EB2-413001F672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4E7CB5-707A-C24B-82FB-11721D324227}"/>
              </a:ext>
            </a:extLst>
          </p:cNvPr>
          <p:cNvSpPr>
            <a:spLocks noGrp="1"/>
          </p:cNvSpPr>
          <p:nvPr>
            <p:ph type="dt" sz="half" idx="10"/>
          </p:nvPr>
        </p:nvSpPr>
        <p:spPr/>
        <p:txBody>
          <a:bodyPr/>
          <a:lstStyle/>
          <a:p>
            <a:fld id="{0CC46195-2DA2-3C40-AD12-9F1B298ED7FC}" type="datetimeFigureOut">
              <a:rPr lang="en-US" smtClean="0"/>
              <a:t>4/14/2023</a:t>
            </a:fld>
            <a:endParaRPr lang="en-US"/>
          </a:p>
        </p:txBody>
      </p:sp>
      <p:sp>
        <p:nvSpPr>
          <p:cNvPr id="5" name="Footer Placeholder 4">
            <a:extLst>
              <a:ext uri="{FF2B5EF4-FFF2-40B4-BE49-F238E27FC236}">
                <a16:creationId xmlns:a16="http://schemas.microsoft.com/office/drawing/2014/main" id="{F9704FD1-12A0-F547-B411-081DA5636B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E5B737-50A1-2848-8875-1FAF8C70E404}"/>
              </a:ext>
            </a:extLst>
          </p:cNvPr>
          <p:cNvSpPr>
            <a:spLocks noGrp="1"/>
          </p:cNvSpPr>
          <p:nvPr>
            <p:ph type="sldNum" sz="quarter" idx="12"/>
          </p:nvPr>
        </p:nvSpPr>
        <p:spPr/>
        <p:txBody>
          <a:bodyPr/>
          <a:lstStyle/>
          <a:p>
            <a:fld id="{F2EBC399-66FC-7D4F-A7EC-8542FCB6B718}" type="slidenum">
              <a:rPr lang="en-US" smtClean="0"/>
              <a:t>‹#›</a:t>
            </a:fld>
            <a:endParaRPr lang="en-US"/>
          </a:p>
        </p:txBody>
      </p:sp>
    </p:spTree>
    <p:extLst>
      <p:ext uri="{BB962C8B-B14F-4D97-AF65-F5344CB8AC3E}">
        <p14:creationId xmlns:p14="http://schemas.microsoft.com/office/powerpoint/2010/main" val="256871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90E7E-EE37-874E-8FF6-D87731259C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9E248B-8EB1-EF4D-9B34-2D0E904035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7CD1B2-85E5-6746-B6F6-E2A4B26143E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054D0B-D271-BE4F-99F9-CA80D62A3419}"/>
              </a:ext>
            </a:extLst>
          </p:cNvPr>
          <p:cNvSpPr>
            <a:spLocks noGrp="1"/>
          </p:cNvSpPr>
          <p:nvPr>
            <p:ph type="dt" sz="half" idx="10"/>
          </p:nvPr>
        </p:nvSpPr>
        <p:spPr/>
        <p:txBody>
          <a:bodyPr/>
          <a:lstStyle/>
          <a:p>
            <a:fld id="{0CC46195-2DA2-3C40-AD12-9F1B298ED7FC}" type="datetimeFigureOut">
              <a:rPr lang="en-US" smtClean="0"/>
              <a:t>4/14/2023</a:t>
            </a:fld>
            <a:endParaRPr lang="en-US"/>
          </a:p>
        </p:txBody>
      </p:sp>
      <p:sp>
        <p:nvSpPr>
          <p:cNvPr id="6" name="Footer Placeholder 5">
            <a:extLst>
              <a:ext uri="{FF2B5EF4-FFF2-40B4-BE49-F238E27FC236}">
                <a16:creationId xmlns:a16="http://schemas.microsoft.com/office/drawing/2014/main" id="{F87EE023-BF35-764A-A741-479235F1E5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6CC859-45FE-2645-844B-532A2FAA1EDC}"/>
              </a:ext>
            </a:extLst>
          </p:cNvPr>
          <p:cNvSpPr>
            <a:spLocks noGrp="1"/>
          </p:cNvSpPr>
          <p:nvPr>
            <p:ph type="sldNum" sz="quarter" idx="12"/>
          </p:nvPr>
        </p:nvSpPr>
        <p:spPr/>
        <p:txBody>
          <a:bodyPr/>
          <a:lstStyle/>
          <a:p>
            <a:fld id="{F2EBC399-66FC-7D4F-A7EC-8542FCB6B718}" type="slidenum">
              <a:rPr lang="en-US" smtClean="0"/>
              <a:t>‹#›</a:t>
            </a:fld>
            <a:endParaRPr lang="en-US"/>
          </a:p>
        </p:txBody>
      </p:sp>
    </p:spTree>
    <p:extLst>
      <p:ext uri="{BB962C8B-B14F-4D97-AF65-F5344CB8AC3E}">
        <p14:creationId xmlns:p14="http://schemas.microsoft.com/office/powerpoint/2010/main" val="1352576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EC1C7-7817-3C47-8879-D6665A0D65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6ED176F-63C7-3E42-92B2-1731CEE296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B03BF5-52E8-EE4F-B85F-87D62903AA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06EA3F-A42A-EF41-8B99-A4867CF377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42081B-F826-4541-BB90-FA172CE7A7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247B347-A903-934A-8715-AB44AE1B801D}"/>
              </a:ext>
            </a:extLst>
          </p:cNvPr>
          <p:cNvSpPr>
            <a:spLocks noGrp="1"/>
          </p:cNvSpPr>
          <p:nvPr>
            <p:ph type="dt" sz="half" idx="10"/>
          </p:nvPr>
        </p:nvSpPr>
        <p:spPr/>
        <p:txBody>
          <a:bodyPr/>
          <a:lstStyle/>
          <a:p>
            <a:fld id="{0CC46195-2DA2-3C40-AD12-9F1B298ED7FC}" type="datetimeFigureOut">
              <a:rPr lang="en-US" smtClean="0"/>
              <a:t>4/14/2023</a:t>
            </a:fld>
            <a:endParaRPr lang="en-US"/>
          </a:p>
        </p:txBody>
      </p:sp>
      <p:sp>
        <p:nvSpPr>
          <p:cNvPr id="8" name="Footer Placeholder 7">
            <a:extLst>
              <a:ext uri="{FF2B5EF4-FFF2-40B4-BE49-F238E27FC236}">
                <a16:creationId xmlns:a16="http://schemas.microsoft.com/office/drawing/2014/main" id="{C46C9DBC-AF6F-EF4E-A726-5EB7124D7B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DF9FE7-75CF-E143-9668-B73BE34E7CEE}"/>
              </a:ext>
            </a:extLst>
          </p:cNvPr>
          <p:cNvSpPr>
            <a:spLocks noGrp="1"/>
          </p:cNvSpPr>
          <p:nvPr>
            <p:ph type="sldNum" sz="quarter" idx="12"/>
          </p:nvPr>
        </p:nvSpPr>
        <p:spPr/>
        <p:txBody>
          <a:bodyPr/>
          <a:lstStyle/>
          <a:p>
            <a:fld id="{F2EBC399-66FC-7D4F-A7EC-8542FCB6B718}" type="slidenum">
              <a:rPr lang="en-US" smtClean="0"/>
              <a:t>‹#›</a:t>
            </a:fld>
            <a:endParaRPr lang="en-US"/>
          </a:p>
        </p:txBody>
      </p:sp>
    </p:spTree>
    <p:extLst>
      <p:ext uri="{BB962C8B-B14F-4D97-AF65-F5344CB8AC3E}">
        <p14:creationId xmlns:p14="http://schemas.microsoft.com/office/powerpoint/2010/main" val="481236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B9BB6-B2F8-2542-9DD5-DF3226B7004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9D512A-2BE1-E24A-81EA-8826C9651292}"/>
              </a:ext>
            </a:extLst>
          </p:cNvPr>
          <p:cNvSpPr>
            <a:spLocks noGrp="1"/>
          </p:cNvSpPr>
          <p:nvPr>
            <p:ph type="dt" sz="half" idx="10"/>
          </p:nvPr>
        </p:nvSpPr>
        <p:spPr/>
        <p:txBody>
          <a:bodyPr/>
          <a:lstStyle/>
          <a:p>
            <a:fld id="{0CC46195-2DA2-3C40-AD12-9F1B298ED7FC}" type="datetimeFigureOut">
              <a:rPr lang="en-US" smtClean="0"/>
              <a:t>4/14/2023</a:t>
            </a:fld>
            <a:endParaRPr lang="en-US"/>
          </a:p>
        </p:txBody>
      </p:sp>
      <p:sp>
        <p:nvSpPr>
          <p:cNvPr id="4" name="Footer Placeholder 3">
            <a:extLst>
              <a:ext uri="{FF2B5EF4-FFF2-40B4-BE49-F238E27FC236}">
                <a16:creationId xmlns:a16="http://schemas.microsoft.com/office/drawing/2014/main" id="{992AEF71-DE5F-9F4A-B1A7-3E3D93EB1E2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EDD513-AD83-C647-87DF-EE9F82B5E678}"/>
              </a:ext>
            </a:extLst>
          </p:cNvPr>
          <p:cNvSpPr>
            <a:spLocks noGrp="1"/>
          </p:cNvSpPr>
          <p:nvPr>
            <p:ph type="sldNum" sz="quarter" idx="12"/>
          </p:nvPr>
        </p:nvSpPr>
        <p:spPr/>
        <p:txBody>
          <a:bodyPr/>
          <a:lstStyle/>
          <a:p>
            <a:fld id="{F2EBC399-66FC-7D4F-A7EC-8542FCB6B718}" type="slidenum">
              <a:rPr lang="en-US" smtClean="0"/>
              <a:t>‹#›</a:t>
            </a:fld>
            <a:endParaRPr lang="en-US"/>
          </a:p>
        </p:txBody>
      </p:sp>
    </p:spTree>
    <p:extLst>
      <p:ext uri="{BB962C8B-B14F-4D97-AF65-F5344CB8AC3E}">
        <p14:creationId xmlns:p14="http://schemas.microsoft.com/office/powerpoint/2010/main" val="3589509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9AA827-3EB1-D54D-9DE7-43CF1FD4EAEB}"/>
              </a:ext>
            </a:extLst>
          </p:cNvPr>
          <p:cNvSpPr>
            <a:spLocks noGrp="1"/>
          </p:cNvSpPr>
          <p:nvPr>
            <p:ph type="dt" sz="half" idx="10"/>
          </p:nvPr>
        </p:nvSpPr>
        <p:spPr/>
        <p:txBody>
          <a:bodyPr/>
          <a:lstStyle/>
          <a:p>
            <a:fld id="{0CC46195-2DA2-3C40-AD12-9F1B298ED7FC}" type="datetimeFigureOut">
              <a:rPr lang="en-US" smtClean="0"/>
              <a:t>4/14/2023</a:t>
            </a:fld>
            <a:endParaRPr lang="en-US"/>
          </a:p>
        </p:txBody>
      </p:sp>
      <p:sp>
        <p:nvSpPr>
          <p:cNvPr id="3" name="Footer Placeholder 2">
            <a:extLst>
              <a:ext uri="{FF2B5EF4-FFF2-40B4-BE49-F238E27FC236}">
                <a16:creationId xmlns:a16="http://schemas.microsoft.com/office/drawing/2014/main" id="{17BDEA7C-0A44-0048-AC56-457B1E5DE9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029A1E-3F65-F645-BD24-1100AA5D2941}"/>
              </a:ext>
            </a:extLst>
          </p:cNvPr>
          <p:cNvSpPr>
            <a:spLocks noGrp="1"/>
          </p:cNvSpPr>
          <p:nvPr>
            <p:ph type="sldNum" sz="quarter" idx="12"/>
          </p:nvPr>
        </p:nvSpPr>
        <p:spPr/>
        <p:txBody>
          <a:bodyPr/>
          <a:lstStyle/>
          <a:p>
            <a:fld id="{F2EBC399-66FC-7D4F-A7EC-8542FCB6B718}" type="slidenum">
              <a:rPr lang="en-US" smtClean="0"/>
              <a:t>‹#›</a:t>
            </a:fld>
            <a:endParaRPr lang="en-US"/>
          </a:p>
        </p:txBody>
      </p:sp>
    </p:spTree>
    <p:extLst>
      <p:ext uri="{BB962C8B-B14F-4D97-AF65-F5344CB8AC3E}">
        <p14:creationId xmlns:p14="http://schemas.microsoft.com/office/powerpoint/2010/main" val="4214130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D12A-EDAB-A240-8510-ECDB2C1F2F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38B675-6F03-7141-B709-0E7747780F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915B78-8B20-234D-89E5-C613722CA8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F29F38-D27C-CB4F-8B5C-CA3C893A1CE3}"/>
              </a:ext>
            </a:extLst>
          </p:cNvPr>
          <p:cNvSpPr>
            <a:spLocks noGrp="1"/>
          </p:cNvSpPr>
          <p:nvPr>
            <p:ph type="dt" sz="half" idx="10"/>
          </p:nvPr>
        </p:nvSpPr>
        <p:spPr/>
        <p:txBody>
          <a:bodyPr/>
          <a:lstStyle/>
          <a:p>
            <a:fld id="{0CC46195-2DA2-3C40-AD12-9F1B298ED7FC}" type="datetimeFigureOut">
              <a:rPr lang="en-US" smtClean="0"/>
              <a:t>4/14/2023</a:t>
            </a:fld>
            <a:endParaRPr lang="en-US"/>
          </a:p>
        </p:txBody>
      </p:sp>
      <p:sp>
        <p:nvSpPr>
          <p:cNvPr id="6" name="Footer Placeholder 5">
            <a:extLst>
              <a:ext uri="{FF2B5EF4-FFF2-40B4-BE49-F238E27FC236}">
                <a16:creationId xmlns:a16="http://schemas.microsoft.com/office/drawing/2014/main" id="{9ABE4656-6002-9341-B6FE-6D6445ADE0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72137F-FD74-3B46-90DE-F802F46D1697}"/>
              </a:ext>
            </a:extLst>
          </p:cNvPr>
          <p:cNvSpPr>
            <a:spLocks noGrp="1"/>
          </p:cNvSpPr>
          <p:nvPr>
            <p:ph type="sldNum" sz="quarter" idx="12"/>
          </p:nvPr>
        </p:nvSpPr>
        <p:spPr/>
        <p:txBody>
          <a:bodyPr/>
          <a:lstStyle/>
          <a:p>
            <a:fld id="{F2EBC399-66FC-7D4F-A7EC-8542FCB6B718}" type="slidenum">
              <a:rPr lang="en-US" smtClean="0"/>
              <a:t>‹#›</a:t>
            </a:fld>
            <a:endParaRPr lang="en-US"/>
          </a:p>
        </p:txBody>
      </p:sp>
    </p:spTree>
    <p:extLst>
      <p:ext uri="{BB962C8B-B14F-4D97-AF65-F5344CB8AC3E}">
        <p14:creationId xmlns:p14="http://schemas.microsoft.com/office/powerpoint/2010/main" val="2434712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21614-D1F1-F64D-BE1F-3EE1D0A727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B7E128D-4BF9-EA4B-A225-1F553AD9FB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5049A9-B829-1A45-9656-988AC3D29A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4DBCD0-A5CD-E148-9B21-B873B558F6A1}"/>
              </a:ext>
            </a:extLst>
          </p:cNvPr>
          <p:cNvSpPr>
            <a:spLocks noGrp="1"/>
          </p:cNvSpPr>
          <p:nvPr>
            <p:ph type="dt" sz="half" idx="10"/>
          </p:nvPr>
        </p:nvSpPr>
        <p:spPr/>
        <p:txBody>
          <a:bodyPr/>
          <a:lstStyle/>
          <a:p>
            <a:fld id="{0CC46195-2DA2-3C40-AD12-9F1B298ED7FC}" type="datetimeFigureOut">
              <a:rPr lang="en-US" smtClean="0"/>
              <a:t>4/14/2023</a:t>
            </a:fld>
            <a:endParaRPr lang="en-US"/>
          </a:p>
        </p:txBody>
      </p:sp>
      <p:sp>
        <p:nvSpPr>
          <p:cNvPr id="6" name="Footer Placeholder 5">
            <a:extLst>
              <a:ext uri="{FF2B5EF4-FFF2-40B4-BE49-F238E27FC236}">
                <a16:creationId xmlns:a16="http://schemas.microsoft.com/office/drawing/2014/main" id="{20AA6DC7-58FF-CF4D-9B15-BB0FBC7CDF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F34F92-5C3C-B649-B4A7-118F5414725B}"/>
              </a:ext>
            </a:extLst>
          </p:cNvPr>
          <p:cNvSpPr>
            <a:spLocks noGrp="1"/>
          </p:cNvSpPr>
          <p:nvPr>
            <p:ph type="sldNum" sz="quarter" idx="12"/>
          </p:nvPr>
        </p:nvSpPr>
        <p:spPr/>
        <p:txBody>
          <a:bodyPr/>
          <a:lstStyle/>
          <a:p>
            <a:fld id="{F2EBC399-66FC-7D4F-A7EC-8542FCB6B718}" type="slidenum">
              <a:rPr lang="en-US" smtClean="0"/>
              <a:t>‹#›</a:t>
            </a:fld>
            <a:endParaRPr lang="en-US"/>
          </a:p>
        </p:txBody>
      </p:sp>
    </p:spTree>
    <p:extLst>
      <p:ext uri="{BB962C8B-B14F-4D97-AF65-F5344CB8AC3E}">
        <p14:creationId xmlns:p14="http://schemas.microsoft.com/office/powerpoint/2010/main" val="3050321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AB57F1-5057-2C42-8DA2-1932892E95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C77D01-22FD-CC49-9EAF-298781C239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33BC5E-BF1C-0F4F-877A-4EDED858CE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C46195-2DA2-3C40-AD12-9F1B298ED7FC}" type="datetimeFigureOut">
              <a:rPr lang="en-US" smtClean="0"/>
              <a:t>4/14/2023</a:t>
            </a:fld>
            <a:endParaRPr lang="en-US"/>
          </a:p>
        </p:txBody>
      </p:sp>
      <p:sp>
        <p:nvSpPr>
          <p:cNvPr id="5" name="Footer Placeholder 4">
            <a:extLst>
              <a:ext uri="{FF2B5EF4-FFF2-40B4-BE49-F238E27FC236}">
                <a16:creationId xmlns:a16="http://schemas.microsoft.com/office/drawing/2014/main" id="{66AB90F8-E3B9-9D4C-8AE9-1060D62E25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599C4B9-A2A1-B342-A820-797804CACA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EBC399-66FC-7D4F-A7EC-8542FCB6B718}" type="slidenum">
              <a:rPr lang="en-US" smtClean="0"/>
              <a:t>‹#›</a:t>
            </a:fld>
            <a:endParaRPr lang="en-US"/>
          </a:p>
        </p:txBody>
      </p:sp>
    </p:spTree>
    <p:extLst>
      <p:ext uri="{BB962C8B-B14F-4D97-AF65-F5344CB8AC3E}">
        <p14:creationId xmlns:p14="http://schemas.microsoft.com/office/powerpoint/2010/main" val="3974668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image" Target="../media/image7.gif"/><Relationship Id="rId5" Type="http://schemas.openxmlformats.org/officeDocument/2006/relationships/image" Target="../media/image4.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ov"/><Relationship Id="rId1" Type="http://schemas.microsoft.com/office/2007/relationships/media" Target="../media/media3.mov"/><Relationship Id="rId6" Type="http://schemas.openxmlformats.org/officeDocument/2006/relationships/image" Target="../media/image7.gif"/><Relationship Id="rId5" Type="http://schemas.openxmlformats.org/officeDocument/2006/relationships/image" Target="../media/image4.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3.png"/><Relationship Id="rId2" Type="http://schemas.openxmlformats.org/officeDocument/2006/relationships/video" Target="../media/media4.mov"/><Relationship Id="rId1" Type="http://schemas.microsoft.com/office/2007/relationships/media" Target="../media/media4.mov"/><Relationship Id="rId6" Type="http://schemas.openxmlformats.org/officeDocument/2006/relationships/image" Target="../media/image7.gif"/><Relationship Id="rId5" Type="http://schemas.openxmlformats.org/officeDocument/2006/relationships/image" Target="../media/image4.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5.mov"/><Relationship Id="rId1" Type="http://schemas.microsoft.com/office/2007/relationships/media" Target="../media/media5.mov"/><Relationship Id="rId5" Type="http://schemas.openxmlformats.org/officeDocument/2006/relationships/image" Target="../media/image2.png"/><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6.mov"/><Relationship Id="rId1" Type="http://schemas.microsoft.com/office/2007/relationships/media" Target="../media/media6.mov"/><Relationship Id="rId5" Type="http://schemas.openxmlformats.org/officeDocument/2006/relationships/image" Target="../media/image2.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7.mov"/><Relationship Id="rId1" Type="http://schemas.microsoft.com/office/2007/relationships/media" Target="../media/media7.mov"/><Relationship Id="rId5" Type="http://schemas.openxmlformats.org/officeDocument/2006/relationships/image" Target="../media/image2.png"/><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6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2.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ov"/><Relationship Id="rId1" Type="http://schemas.microsoft.com/office/2007/relationships/media" Target="../media/media2.mov"/><Relationship Id="rId6" Type="http://schemas.openxmlformats.org/officeDocument/2006/relationships/image" Target="../media/image7.gif"/><Relationship Id="rId5" Type="http://schemas.openxmlformats.org/officeDocument/2006/relationships/image" Target="../media/image4.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8DF968-1741-084B-8B1F-85A3D9171959}"/>
              </a:ext>
            </a:extLst>
          </p:cNvPr>
          <p:cNvSpPr txBox="1">
            <a:spLocks/>
          </p:cNvSpPr>
          <p:nvPr/>
        </p:nvSpPr>
        <p:spPr>
          <a:xfrm>
            <a:off x="0" y="313152"/>
            <a:ext cx="12192000" cy="127276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dirty="0">
                <a:latin typeface="Goudy Old Style" panose="02020502050305020303" pitchFamily="18" charset="77"/>
                <a:cs typeface="Calibri" panose="020F0502020204030204" pitchFamily="34" charset="0"/>
              </a:rPr>
              <a:t>A Discussion About </a:t>
            </a:r>
            <a:r>
              <a:rPr lang="en-US" sz="4400" i="1" dirty="0">
                <a:latin typeface="Goudy Old Style" panose="02020502050305020303" pitchFamily="18" charset="77"/>
                <a:cs typeface="Calibri" panose="020F0502020204030204" pitchFamily="34" charset="0"/>
              </a:rPr>
              <a:t>Conceptual Analysis</a:t>
            </a:r>
          </a:p>
        </p:txBody>
      </p:sp>
      <p:pic>
        <p:nvPicPr>
          <p:cNvPr id="6" name="Picture 5" descr="Macintosh HD:Users:williamjaco:Dropbox:IBL Institute:MLI_BJ:MLI Projects:MLI_logos:OTHER Logos:MIP Logo - Flat.png">
            <a:extLst>
              <a:ext uri="{FF2B5EF4-FFF2-40B4-BE49-F238E27FC236}">
                <a16:creationId xmlns:a16="http://schemas.microsoft.com/office/drawing/2014/main" id="{86DF00A2-1341-864E-AD39-D290F499847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50034" y="3577451"/>
            <a:ext cx="1491931" cy="1561821"/>
          </a:xfrm>
          <a:prstGeom prst="rect">
            <a:avLst/>
          </a:prstGeom>
          <a:noFill/>
          <a:ln>
            <a:noFill/>
          </a:ln>
        </p:spPr>
      </p:pic>
    </p:spTree>
    <p:extLst>
      <p:ext uri="{BB962C8B-B14F-4D97-AF65-F5344CB8AC3E}">
        <p14:creationId xmlns:p14="http://schemas.microsoft.com/office/powerpoint/2010/main" val="843998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 name="Screen Shot 2015-08-25 at 10.54.22 PM.png" descr="Screen Shot 2015-08-25 at 10.54.22 PM.png"/>
          <p:cNvPicPr>
            <a:picLocks noChangeAspect="1"/>
          </p:cNvPicPr>
          <p:nvPr/>
        </p:nvPicPr>
        <p:blipFill>
          <a:blip r:embed="rId2"/>
          <a:stretch>
            <a:fillRect/>
          </a:stretch>
        </p:blipFill>
        <p:spPr>
          <a:xfrm>
            <a:off x="3548129" y="167656"/>
            <a:ext cx="3153433" cy="2338796"/>
          </a:xfrm>
          <a:prstGeom prst="rect">
            <a:avLst/>
          </a:prstGeom>
          <a:ln w="12700">
            <a:miter lim="400000"/>
          </a:ln>
        </p:spPr>
      </p:pic>
      <p:pic>
        <p:nvPicPr>
          <p:cNvPr id="213" name="Screen Shot 2015-08-25 at 10.52.53 PM.png" descr="Screen Shot 2015-08-25 at 10.52.53 PM.png"/>
          <p:cNvPicPr>
            <a:picLocks noChangeAspect="1"/>
          </p:cNvPicPr>
          <p:nvPr/>
        </p:nvPicPr>
        <p:blipFill>
          <a:blip r:embed="rId3"/>
          <a:stretch>
            <a:fillRect/>
          </a:stretch>
        </p:blipFill>
        <p:spPr>
          <a:xfrm>
            <a:off x="3705261" y="69568"/>
            <a:ext cx="2839170" cy="2534972"/>
          </a:xfrm>
          <a:prstGeom prst="rect">
            <a:avLst/>
          </a:prstGeom>
          <a:ln w="12700">
            <a:miter lim="400000"/>
          </a:ln>
        </p:spPr>
      </p:pic>
      <p:pic>
        <p:nvPicPr>
          <p:cNvPr id="214" name="Screen Shot 2015-08-25 at 10.46.57 PM.png" descr="Screen Shot 2015-08-25 at 10.46.57 PM.png"/>
          <p:cNvPicPr>
            <a:picLocks noChangeAspect="1"/>
          </p:cNvPicPr>
          <p:nvPr/>
        </p:nvPicPr>
        <p:blipFill>
          <a:blip r:embed="rId4"/>
          <a:stretch>
            <a:fillRect/>
          </a:stretch>
        </p:blipFill>
        <p:spPr>
          <a:xfrm>
            <a:off x="7964995" y="312210"/>
            <a:ext cx="2072804" cy="2049688"/>
          </a:xfrm>
          <a:prstGeom prst="rect">
            <a:avLst/>
          </a:prstGeom>
          <a:ln w="12700">
            <a:miter lim="400000"/>
          </a:ln>
        </p:spPr>
      </p:pic>
      <p:pic>
        <p:nvPicPr>
          <p:cNvPr id="215" name="teacher.png" descr="teacher.png"/>
          <p:cNvPicPr>
            <a:picLocks noChangeAspect="1"/>
          </p:cNvPicPr>
          <p:nvPr/>
        </p:nvPicPr>
        <p:blipFill>
          <a:blip r:embed="rId5"/>
          <a:stretch>
            <a:fillRect/>
          </a:stretch>
        </p:blipFill>
        <p:spPr>
          <a:xfrm>
            <a:off x="1904692" y="2452302"/>
            <a:ext cx="3163390" cy="4219171"/>
          </a:xfrm>
          <a:prstGeom prst="rect">
            <a:avLst/>
          </a:prstGeom>
          <a:ln w="12700">
            <a:miter lim="400000"/>
          </a:ln>
        </p:spPr>
      </p:pic>
      <p:pic>
        <p:nvPicPr>
          <p:cNvPr id="216" name="the one.gif" descr="the one.gif"/>
          <p:cNvPicPr>
            <a:picLocks noChangeAspect="1"/>
          </p:cNvPicPr>
          <p:nvPr/>
        </p:nvPicPr>
        <p:blipFill>
          <a:blip r:embed="rId6"/>
          <a:stretch>
            <a:fillRect/>
          </a:stretch>
        </p:blipFill>
        <p:spPr>
          <a:xfrm>
            <a:off x="7933693" y="3413375"/>
            <a:ext cx="2572955" cy="3046920"/>
          </a:xfrm>
          <a:prstGeom prst="rect">
            <a:avLst/>
          </a:prstGeom>
          <a:ln w="12700">
            <a:miter lim="400000"/>
          </a:ln>
        </p:spPr>
      </p:pic>
      <p:sp>
        <p:nvSpPr>
          <p:cNvPr id="217" name="Circle"/>
          <p:cNvSpPr/>
          <p:nvPr/>
        </p:nvSpPr>
        <p:spPr>
          <a:xfrm>
            <a:off x="2833429" y="2095963"/>
            <a:ext cx="331884" cy="331884"/>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18" name="Oval"/>
          <p:cNvSpPr/>
          <p:nvPr/>
        </p:nvSpPr>
        <p:spPr>
          <a:xfrm>
            <a:off x="2971815" y="-60937"/>
            <a:ext cx="4306061" cy="3029062"/>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19" name="Circle"/>
          <p:cNvSpPr/>
          <p:nvPr/>
        </p:nvSpPr>
        <p:spPr>
          <a:xfrm>
            <a:off x="2701826" y="2467212"/>
            <a:ext cx="253088" cy="253088"/>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20" name="sin(θ)"/>
          <p:cNvSpPr txBox="1"/>
          <p:nvPr/>
        </p:nvSpPr>
        <p:spPr>
          <a:xfrm>
            <a:off x="5293560" y="4006446"/>
            <a:ext cx="2083905" cy="11108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defRPr sz="9600">
                <a:latin typeface="Times New Roman"/>
                <a:ea typeface="Times New Roman"/>
                <a:cs typeface="Times New Roman"/>
                <a:sym typeface="Times New Roman"/>
              </a:defRPr>
            </a:pPr>
            <a:r>
              <a:rPr sz="6750"/>
              <a:t>sin(</a:t>
            </a:r>
            <a:r>
              <a:rPr sz="6750" i="1"/>
              <a:t>θ</a:t>
            </a:r>
            <a:r>
              <a:rPr sz="6750"/>
              <a:t>)</a:t>
            </a:r>
          </a:p>
        </p:txBody>
      </p:sp>
      <p:sp>
        <p:nvSpPr>
          <p:cNvPr id="221" name="Circle"/>
          <p:cNvSpPr/>
          <p:nvPr/>
        </p:nvSpPr>
        <p:spPr>
          <a:xfrm>
            <a:off x="9384355" y="3068495"/>
            <a:ext cx="253088" cy="253088"/>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22" name="Circle"/>
          <p:cNvSpPr/>
          <p:nvPr/>
        </p:nvSpPr>
        <p:spPr>
          <a:xfrm>
            <a:off x="9181199" y="2687734"/>
            <a:ext cx="331885" cy="331884"/>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23" name="Oval"/>
          <p:cNvSpPr/>
          <p:nvPr/>
        </p:nvSpPr>
        <p:spPr>
          <a:xfrm>
            <a:off x="7380225" y="56067"/>
            <a:ext cx="3242344" cy="2561974"/>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Tree>
    <p:extLst>
      <p:ext uri="{BB962C8B-B14F-4D97-AF65-F5344CB8AC3E}">
        <p14:creationId xmlns:p14="http://schemas.microsoft.com/office/powerpoint/2010/main" val="293601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p:tmAbs val="0"/>
                                  </p:iterate>
                                  <p:childTnLst>
                                    <p:set>
                                      <p:cBhvr>
                                        <p:cTn id="6" fill="hold"/>
                                        <p:tgtEl>
                                          <p:spTgt spid="220"/>
                                        </p:tgtEl>
                                        <p:attrNameLst>
                                          <p:attrName>style.visibility</p:attrName>
                                        </p:attrNameLst>
                                      </p:cBhvr>
                                      <p:to>
                                        <p:strVal val="visible"/>
                                      </p:to>
                                    </p:set>
                                    <p:anim calcmode="lin" valueType="num">
                                      <p:cBhvr>
                                        <p:cTn id="7" dur="750" fill="hold"/>
                                        <p:tgtEl>
                                          <p:spTgt spid="220"/>
                                        </p:tgtEl>
                                        <p:attrNameLst>
                                          <p:attrName>ppt_w</p:attrName>
                                        </p:attrNameLst>
                                      </p:cBhvr>
                                      <p:tavLst>
                                        <p:tav tm="0">
                                          <p:val>
                                            <p:fltVal val="0"/>
                                          </p:val>
                                        </p:tav>
                                        <p:tav tm="100000">
                                          <p:val>
                                            <p:strVal val="#ppt_w"/>
                                          </p:val>
                                        </p:tav>
                                      </p:tavLst>
                                    </p:anim>
                                    <p:anim calcmode="lin" valueType="num">
                                      <p:cBhvr>
                                        <p:cTn id="8" dur="750" fill="hold"/>
                                        <p:tgtEl>
                                          <p:spTgt spid="220"/>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fill="hold" grpId="0" nodeType="clickEffect">
                                  <p:stCondLst>
                                    <p:cond delay="0"/>
                                  </p:stCondLst>
                                  <p:iterate>
                                    <p:tmAbs val="0"/>
                                  </p:iterate>
                                  <p:childTnLst>
                                    <p:set>
                                      <p:cBhvr>
                                        <p:cTn id="12" fill="hold"/>
                                        <p:tgtEl>
                                          <p:spTgt spid="221"/>
                                        </p:tgtEl>
                                        <p:attrNameLst>
                                          <p:attrName>style.visibility</p:attrName>
                                        </p:attrNameLst>
                                      </p:cBhvr>
                                      <p:to>
                                        <p:strVal val="visible"/>
                                      </p:to>
                                    </p:set>
                                    <p:animEffect transition="in" filter="dissolve">
                                      <p:cBhvr>
                                        <p:cTn id="13" dur="400"/>
                                        <p:tgtEl>
                                          <p:spTgt spid="221"/>
                                        </p:tgtEl>
                                      </p:cBhvr>
                                    </p:animEffect>
                                  </p:childTnLst>
                                </p:cTn>
                              </p:par>
                            </p:childTnLst>
                          </p:cTn>
                        </p:par>
                        <p:par>
                          <p:cTn id="14" fill="hold">
                            <p:stCondLst>
                              <p:cond delay="400"/>
                            </p:stCondLst>
                            <p:childTnLst>
                              <p:par>
                                <p:cTn id="15" presetID="9" presetClass="entr" fill="hold" grpId="0" nodeType="afterEffect">
                                  <p:stCondLst>
                                    <p:cond delay="0"/>
                                  </p:stCondLst>
                                  <p:iterate>
                                    <p:tmAbs val="0"/>
                                  </p:iterate>
                                  <p:childTnLst>
                                    <p:set>
                                      <p:cBhvr>
                                        <p:cTn id="16" fill="hold"/>
                                        <p:tgtEl>
                                          <p:spTgt spid="222"/>
                                        </p:tgtEl>
                                        <p:attrNameLst>
                                          <p:attrName>style.visibility</p:attrName>
                                        </p:attrNameLst>
                                      </p:cBhvr>
                                      <p:to>
                                        <p:strVal val="visible"/>
                                      </p:to>
                                    </p:set>
                                    <p:animEffect transition="in" filter="dissolve">
                                      <p:cBhvr>
                                        <p:cTn id="17" dur="400"/>
                                        <p:tgtEl>
                                          <p:spTgt spid="222"/>
                                        </p:tgtEl>
                                      </p:cBhvr>
                                    </p:animEffect>
                                  </p:childTnLst>
                                </p:cTn>
                              </p:par>
                            </p:childTnLst>
                          </p:cTn>
                        </p:par>
                        <p:par>
                          <p:cTn id="18" fill="hold">
                            <p:stCondLst>
                              <p:cond delay="800"/>
                            </p:stCondLst>
                            <p:childTnLst>
                              <p:par>
                                <p:cTn id="19" presetID="9" presetClass="entr" fill="hold" grpId="0" nodeType="afterEffect">
                                  <p:stCondLst>
                                    <p:cond delay="0"/>
                                  </p:stCondLst>
                                  <p:iterate>
                                    <p:tmAbs val="0"/>
                                  </p:iterate>
                                  <p:childTnLst>
                                    <p:set>
                                      <p:cBhvr>
                                        <p:cTn id="20" fill="hold"/>
                                        <p:tgtEl>
                                          <p:spTgt spid="223"/>
                                        </p:tgtEl>
                                        <p:attrNameLst>
                                          <p:attrName>style.visibility</p:attrName>
                                        </p:attrNameLst>
                                      </p:cBhvr>
                                      <p:to>
                                        <p:strVal val="visible"/>
                                      </p:to>
                                    </p:set>
                                    <p:animEffect transition="in" filter="dissolve">
                                      <p:cBhvr>
                                        <p:cTn id="21" dur="400"/>
                                        <p:tgtEl>
                                          <p:spTgt spid="223"/>
                                        </p:tgtEl>
                                      </p:cBhvr>
                                    </p:animEffect>
                                  </p:childTnLst>
                                </p:cTn>
                              </p:par>
                            </p:childTnLst>
                          </p:cTn>
                        </p:par>
                        <p:par>
                          <p:cTn id="22" fill="hold">
                            <p:stCondLst>
                              <p:cond delay="1200"/>
                            </p:stCondLst>
                            <p:childTnLst>
                              <p:par>
                                <p:cTn id="23" presetID="23" presetClass="entr" presetSubtype="16" fill="hold" grpId="0" nodeType="afterEffect">
                                  <p:stCondLst>
                                    <p:cond delay="0"/>
                                  </p:stCondLst>
                                  <p:iterate>
                                    <p:tmAbs val="0"/>
                                  </p:iterate>
                                  <p:childTnLst>
                                    <p:set>
                                      <p:cBhvr>
                                        <p:cTn id="24" fill="hold"/>
                                        <p:tgtEl>
                                          <p:spTgt spid="214"/>
                                        </p:tgtEl>
                                        <p:attrNameLst>
                                          <p:attrName>style.visibility</p:attrName>
                                        </p:attrNameLst>
                                      </p:cBhvr>
                                      <p:to>
                                        <p:strVal val="visible"/>
                                      </p:to>
                                    </p:set>
                                    <p:anim calcmode="lin" valueType="num">
                                      <p:cBhvr>
                                        <p:cTn id="25" dur="750" fill="hold"/>
                                        <p:tgtEl>
                                          <p:spTgt spid="214"/>
                                        </p:tgtEl>
                                        <p:attrNameLst>
                                          <p:attrName>ppt_w</p:attrName>
                                        </p:attrNameLst>
                                      </p:cBhvr>
                                      <p:tavLst>
                                        <p:tav tm="0">
                                          <p:val>
                                            <p:fltVal val="0"/>
                                          </p:val>
                                        </p:tav>
                                        <p:tav tm="100000">
                                          <p:val>
                                            <p:strVal val="#ppt_w"/>
                                          </p:val>
                                        </p:tav>
                                      </p:tavLst>
                                    </p:anim>
                                    <p:anim calcmode="lin" valueType="num">
                                      <p:cBhvr>
                                        <p:cTn id="26" dur="750" fill="hold"/>
                                        <p:tgtEl>
                                          <p:spTgt spid="214"/>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9" presetClass="entr" fill="hold" grpId="0" nodeType="clickEffect">
                                  <p:stCondLst>
                                    <p:cond delay="0"/>
                                  </p:stCondLst>
                                  <p:iterate>
                                    <p:tmAbs val="0"/>
                                  </p:iterate>
                                  <p:childTnLst>
                                    <p:set>
                                      <p:cBhvr>
                                        <p:cTn id="30" fill="hold"/>
                                        <p:tgtEl>
                                          <p:spTgt spid="219"/>
                                        </p:tgtEl>
                                        <p:attrNameLst>
                                          <p:attrName>style.visibility</p:attrName>
                                        </p:attrNameLst>
                                      </p:cBhvr>
                                      <p:to>
                                        <p:strVal val="visible"/>
                                      </p:to>
                                    </p:set>
                                    <p:animEffect transition="in" filter="dissolve">
                                      <p:cBhvr>
                                        <p:cTn id="31" dur="400"/>
                                        <p:tgtEl>
                                          <p:spTgt spid="219"/>
                                        </p:tgtEl>
                                      </p:cBhvr>
                                    </p:animEffect>
                                  </p:childTnLst>
                                </p:cTn>
                              </p:par>
                            </p:childTnLst>
                          </p:cTn>
                        </p:par>
                        <p:par>
                          <p:cTn id="32" fill="hold">
                            <p:stCondLst>
                              <p:cond delay="400"/>
                            </p:stCondLst>
                            <p:childTnLst>
                              <p:par>
                                <p:cTn id="33" presetID="9" presetClass="entr" fill="hold" grpId="0" nodeType="afterEffect">
                                  <p:stCondLst>
                                    <p:cond delay="0"/>
                                  </p:stCondLst>
                                  <p:iterate>
                                    <p:tmAbs val="0"/>
                                  </p:iterate>
                                  <p:childTnLst>
                                    <p:set>
                                      <p:cBhvr>
                                        <p:cTn id="34" fill="hold"/>
                                        <p:tgtEl>
                                          <p:spTgt spid="217"/>
                                        </p:tgtEl>
                                        <p:attrNameLst>
                                          <p:attrName>style.visibility</p:attrName>
                                        </p:attrNameLst>
                                      </p:cBhvr>
                                      <p:to>
                                        <p:strVal val="visible"/>
                                      </p:to>
                                    </p:set>
                                    <p:animEffect transition="in" filter="dissolve">
                                      <p:cBhvr>
                                        <p:cTn id="35" dur="400"/>
                                        <p:tgtEl>
                                          <p:spTgt spid="217"/>
                                        </p:tgtEl>
                                      </p:cBhvr>
                                    </p:animEffect>
                                  </p:childTnLst>
                                </p:cTn>
                              </p:par>
                            </p:childTnLst>
                          </p:cTn>
                        </p:par>
                        <p:par>
                          <p:cTn id="36" fill="hold">
                            <p:stCondLst>
                              <p:cond delay="800"/>
                            </p:stCondLst>
                            <p:childTnLst>
                              <p:par>
                                <p:cTn id="37" presetID="9" presetClass="entr" fill="hold" grpId="0" nodeType="afterEffect">
                                  <p:stCondLst>
                                    <p:cond delay="0"/>
                                  </p:stCondLst>
                                  <p:iterate>
                                    <p:tmAbs val="0"/>
                                  </p:iterate>
                                  <p:childTnLst>
                                    <p:set>
                                      <p:cBhvr>
                                        <p:cTn id="38" fill="hold"/>
                                        <p:tgtEl>
                                          <p:spTgt spid="218"/>
                                        </p:tgtEl>
                                        <p:attrNameLst>
                                          <p:attrName>style.visibility</p:attrName>
                                        </p:attrNameLst>
                                      </p:cBhvr>
                                      <p:to>
                                        <p:strVal val="visible"/>
                                      </p:to>
                                    </p:set>
                                    <p:animEffect transition="in" filter="dissolve">
                                      <p:cBhvr>
                                        <p:cTn id="39" dur="400"/>
                                        <p:tgtEl>
                                          <p:spTgt spid="218"/>
                                        </p:tgtEl>
                                      </p:cBhvr>
                                    </p:animEffect>
                                  </p:childTnLst>
                                </p:cTn>
                              </p:par>
                            </p:childTnLst>
                          </p:cTn>
                        </p:par>
                        <p:par>
                          <p:cTn id="40" fill="hold">
                            <p:stCondLst>
                              <p:cond delay="1200"/>
                            </p:stCondLst>
                            <p:childTnLst>
                              <p:par>
                                <p:cTn id="41" presetID="23" presetClass="entr" presetSubtype="16" fill="hold" grpId="0" nodeType="afterEffect">
                                  <p:stCondLst>
                                    <p:cond delay="0"/>
                                  </p:stCondLst>
                                  <p:iterate>
                                    <p:tmAbs val="0"/>
                                  </p:iterate>
                                  <p:childTnLst>
                                    <p:set>
                                      <p:cBhvr>
                                        <p:cTn id="42" fill="hold"/>
                                        <p:tgtEl>
                                          <p:spTgt spid="213"/>
                                        </p:tgtEl>
                                        <p:attrNameLst>
                                          <p:attrName>style.visibility</p:attrName>
                                        </p:attrNameLst>
                                      </p:cBhvr>
                                      <p:to>
                                        <p:strVal val="visible"/>
                                      </p:to>
                                    </p:set>
                                    <p:anim calcmode="lin" valueType="num">
                                      <p:cBhvr>
                                        <p:cTn id="43" dur="750" fill="hold"/>
                                        <p:tgtEl>
                                          <p:spTgt spid="213"/>
                                        </p:tgtEl>
                                        <p:attrNameLst>
                                          <p:attrName>ppt_w</p:attrName>
                                        </p:attrNameLst>
                                      </p:cBhvr>
                                      <p:tavLst>
                                        <p:tav tm="0">
                                          <p:val>
                                            <p:fltVal val="0"/>
                                          </p:val>
                                        </p:tav>
                                        <p:tav tm="100000">
                                          <p:val>
                                            <p:strVal val="#ppt_w"/>
                                          </p:val>
                                        </p:tav>
                                      </p:tavLst>
                                    </p:anim>
                                    <p:anim calcmode="lin" valueType="num">
                                      <p:cBhvr>
                                        <p:cTn id="44" dur="750" fill="hold"/>
                                        <p:tgtEl>
                                          <p:spTgt spid="213"/>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xit" presetSubtype="32" fill="hold" grpId="1" nodeType="clickEffect">
                                  <p:stCondLst>
                                    <p:cond delay="0"/>
                                  </p:stCondLst>
                                  <p:iterate>
                                    <p:tmAbs val="0"/>
                                  </p:iterate>
                                  <p:childTnLst>
                                    <p:anim calcmode="lin" valueType="num">
                                      <p:cBhvr>
                                        <p:cTn id="48" dur="750" fill="hold"/>
                                        <p:tgtEl>
                                          <p:spTgt spid="213"/>
                                        </p:tgtEl>
                                        <p:attrNameLst>
                                          <p:attrName>ppt_w</p:attrName>
                                        </p:attrNameLst>
                                      </p:cBhvr>
                                      <p:tavLst>
                                        <p:tav tm="0">
                                          <p:val>
                                            <p:strVal val="ppt_w"/>
                                          </p:val>
                                        </p:tav>
                                        <p:tav tm="100000">
                                          <p:val>
                                            <p:fltVal val="0"/>
                                          </p:val>
                                        </p:tav>
                                      </p:tavLst>
                                    </p:anim>
                                    <p:anim calcmode="lin" valueType="num">
                                      <p:cBhvr>
                                        <p:cTn id="49" dur="750" fill="hold"/>
                                        <p:tgtEl>
                                          <p:spTgt spid="213"/>
                                        </p:tgtEl>
                                        <p:attrNameLst>
                                          <p:attrName>ppt_h</p:attrName>
                                        </p:attrNameLst>
                                      </p:cBhvr>
                                      <p:tavLst>
                                        <p:tav tm="0">
                                          <p:val>
                                            <p:strVal val="ppt_h"/>
                                          </p:val>
                                        </p:tav>
                                        <p:tav tm="100000">
                                          <p:val>
                                            <p:fltVal val="0"/>
                                          </p:val>
                                        </p:tav>
                                      </p:tavLst>
                                    </p:anim>
                                    <p:set>
                                      <p:cBhvr>
                                        <p:cTn id="50" fill="hold">
                                          <p:stCondLst>
                                            <p:cond delay="749"/>
                                          </p:stCondLst>
                                        </p:cTn>
                                        <p:tgtEl>
                                          <p:spTgt spid="213"/>
                                        </p:tgtEl>
                                        <p:attrNameLst>
                                          <p:attrName>style.visibility</p:attrName>
                                        </p:attrNameLst>
                                      </p:cBhvr>
                                      <p:to>
                                        <p:strVal val="hidden"/>
                                      </p:to>
                                    </p:set>
                                  </p:childTnLst>
                                </p:cTn>
                              </p:par>
                            </p:childTnLst>
                          </p:cTn>
                        </p:par>
                        <p:par>
                          <p:cTn id="51" fill="hold">
                            <p:stCondLst>
                              <p:cond delay="750"/>
                            </p:stCondLst>
                            <p:childTnLst>
                              <p:par>
                                <p:cTn id="52" presetID="23" presetClass="entr" presetSubtype="16" fill="hold" grpId="0" nodeType="afterEffect">
                                  <p:stCondLst>
                                    <p:cond delay="0"/>
                                  </p:stCondLst>
                                  <p:iterate>
                                    <p:tmAbs val="0"/>
                                  </p:iterate>
                                  <p:childTnLst>
                                    <p:set>
                                      <p:cBhvr>
                                        <p:cTn id="53" fill="hold"/>
                                        <p:tgtEl>
                                          <p:spTgt spid="212"/>
                                        </p:tgtEl>
                                        <p:attrNameLst>
                                          <p:attrName>style.visibility</p:attrName>
                                        </p:attrNameLst>
                                      </p:cBhvr>
                                      <p:to>
                                        <p:strVal val="visible"/>
                                      </p:to>
                                    </p:set>
                                    <p:anim calcmode="lin" valueType="num">
                                      <p:cBhvr>
                                        <p:cTn id="54" dur="750" fill="hold"/>
                                        <p:tgtEl>
                                          <p:spTgt spid="212"/>
                                        </p:tgtEl>
                                        <p:attrNameLst>
                                          <p:attrName>ppt_w</p:attrName>
                                        </p:attrNameLst>
                                      </p:cBhvr>
                                      <p:tavLst>
                                        <p:tav tm="0">
                                          <p:val>
                                            <p:fltVal val="0"/>
                                          </p:val>
                                        </p:tav>
                                        <p:tav tm="100000">
                                          <p:val>
                                            <p:strVal val="#ppt_w"/>
                                          </p:val>
                                        </p:tav>
                                      </p:tavLst>
                                    </p:anim>
                                    <p:anim calcmode="lin" valueType="num">
                                      <p:cBhvr>
                                        <p:cTn id="55" dur="750" fill="hold"/>
                                        <p:tgtEl>
                                          <p:spTgt spid="2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 grpId="0" animBg="1" advAuto="0"/>
      <p:bldP spid="213" grpId="0" animBg="1" advAuto="0"/>
      <p:bldP spid="213" grpId="1" animBg="1" advAuto="0"/>
      <p:bldP spid="214" grpId="0" animBg="1" advAuto="0"/>
      <p:bldP spid="217" grpId="0" animBg="1" advAuto="0"/>
      <p:bldP spid="218" grpId="0" animBg="1" advAuto="0"/>
      <p:bldP spid="219" grpId="0" animBg="1" advAuto="0"/>
      <p:bldP spid="220" grpId="0" animBg="1" advAuto="0"/>
      <p:bldP spid="221" grpId="0" animBg="1" advAuto="0"/>
      <p:bldP spid="222" grpId="0" animBg="1" advAuto="0"/>
      <p:bldP spid="223" grpId="0"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 name="Exponential.mov" descr="Exponential.mov"/>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3787639" y="238308"/>
            <a:ext cx="2674415" cy="2430572"/>
          </a:xfrm>
          <a:prstGeom prst="rect">
            <a:avLst/>
          </a:prstGeom>
          <a:ln w="12700">
            <a:miter lim="400000"/>
          </a:ln>
        </p:spPr>
      </p:pic>
      <p:pic>
        <p:nvPicPr>
          <p:cNvPr id="226" name="teacher.png" descr="teacher.png"/>
          <p:cNvPicPr>
            <a:picLocks noChangeAspect="1"/>
          </p:cNvPicPr>
          <p:nvPr/>
        </p:nvPicPr>
        <p:blipFill>
          <a:blip r:embed="rId5"/>
          <a:stretch>
            <a:fillRect/>
          </a:stretch>
        </p:blipFill>
        <p:spPr>
          <a:xfrm>
            <a:off x="1904692" y="2452302"/>
            <a:ext cx="3163390" cy="4219171"/>
          </a:xfrm>
          <a:prstGeom prst="rect">
            <a:avLst/>
          </a:prstGeom>
          <a:ln w="12700">
            <a:miter lim="400000"/>
          </a:ln>
        </p:spPr>
      </p:pic>
      <p:pic>
        <p:nvPicPr>
          <p:cNvPr id="227" name="the one.gif" descr="the one.gif"/>
          <p:cNvPicPr>
            <a:picLocks noChangeAspect="1"/>
          </p:cNvPicPr>
          <p:nvPr/>
        </p:nvPicPr>
        <p:blipFill>
          <a:blip r:embed="rId6"/>
          <a:stretch>
            <a:fillRect/>
          </a:stretch>
        </p:blipFill>
        <p:spPr>
          <a:xfrm>
            <a:off x="7933693" y="3413375"/>
            <a:ext cx="2572955" cy="3046920"/>
          </a:xfrm>
          <a:prstGeom prst="rect">
            <a:avLst/>
          </a:prstGeom>
          <a:ln w="12700">
            <a:miter lim="400000"/>
          </a:ln>
        </p:spPr>
      </p:pic>
      <p:sp>
        <p:nvSpPr>
          <p:cNvPr id="228" name="Circle"/>
          <p:cNvSpPr/>
          <p:nvPr/>
        </p:nvSpPr>
        <p:spPr>
          <a:xfrm>
            <a:off x="2833429" y="2095963"/>
            <a:ext cx="331884" cy="331884"/>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29" name="Oval"/>
          <p:cNvSpPr/>
          <p:nvPr/>
        </p:nvSpPr>
        <p:spPr>
          <a:xfrm>
            <a:off x="2971815" y="-60937"/>
            <a:ext cx="4306061" cy="3029062"/>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30" name="Circle"/>
          <p:cNvSpPr/>
          <p:nvPr/>
        </p:nvSpPr>
        <p:spPr>
          <a:xfrm>
            <a:off x="2701826" y="2467212"/>
            <a:ext cx="253088" cy="253088"/>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31" name="f is an…"/>
          <p:cNvSpPr txBox="1"/>
          <p:nvPr/>
        </p:nvSpPr>
        <p:spPr>
          <a:xfrm>
            <a:off x="4828491" y="3907766"/>
            <a:ext cx="3820834" cy="11801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p>
            <a:pPr algn="ctr">
              <a:defRPr sz="6400" i="1">
                <a:latin typeface="Times New Roman"/>
                <a:ea typeface="Times New Roman"/>
                <a:cs typeface="Times New Roman"/>
                <a:sym typeface="Times New Roman"/>
              </a:defRPr>
            </a:pPr>
            <a:r>
              <a:rPr sz="3600" dirty="0"/>
              <a:t>f is an</a:t>
            </a:r>
            <a:r>
              <a:rPr lang="en-US" sz="3600" dirty="0"/>
              <a:t> </a:t>
            </a:r>
            <a:r>
              <a:rPr sz="3600" dirty="0"/>
              <a:t>exponential </a:t>
            </a:r>
          </a:p>
          <a:p>
            <a:pPr algn="ctr">
              <a:defRPr sz="6400" i="1">
                <a:latin typeface="Times New Roman"/>
                <a:ea typeface="Times New Roman"/>
                <a:cs typeface="Times New Roman"/>
                <a:sym typeface="Times New Roman"/>
              </a:defRPr>
            </a:pPr>
            <a:r>
              <a:rPr sz="3600" dirty="0"/>
              <a:t>function</a:t>
            </a:r>
          </a:p>
        </p:txBody>
      </p:sp>
      <p:sp>
        <p:nvSpPr>
          <p:cNvPr id="232" name="Circle"/>
          <p:cNvSpPr/>
          <p:nvPr/>
        </p:nvSpPr>
        <p:spPr>
          <a:xfrm>
            <a:off x="9384355" y="3068495"/>
            <a:ext cx="253088" cy="253088"/>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33" name="Circle"/>
          <p:cNvSpPr/>
          <p:nvPr/>
        </p:nvSpPr>
        <p:spPr>
          <a:xfrm>
            <a:off x="9181199" y="2687734"/>
            <a:ext cx="331885" cy="331884"/>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34" name="Oval"/>
          <p:cNvSpPr/>
          <p:nvPr/>
        </p:nvSpPr>
        <p:spPr>
          <a:xfrm>
            <a:off x="7380225" y="56067"/>
            <a:ext cx="3242344" cy="2561974"/>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35" name="The graph goes…"/>
          <p:cNvSpPr txBox="1"/>
          <p:nvPr/>
        </p:nvSpPr>
        <p:spPr>
          <a:xfrm>
            <a:off x="7816874" y="870099"/>
            <a:ext cx="2369046" cy="9339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lgn="ctr">
              <a:defRPr>
                <a:solidFill>
                  <a:srgbClr val="0433FF"/>
                </a:solidFill>
              </a:defRPr>
            </a:pPr>
            <a:r>
              <a:rPr sz="2800" i="1" dirty="0"/>
              <a:t>The graph goes </a:t>
            </a:r>
          </a:p>
          <a:p>
            <a:pPr algn="ctr">
              <a:defRPr>
                <a:solidFill>
                  <a:srgbClr val="0433FF"/>
                </a:solidFill>
              </a:defRPr>
            </a:pPr>
            <a:r>
              <a:rPr sz="2800" i="1" dirty="0"/>
              <a:t>up really fast</a:t>
            </a:r>
          </a:p>
        </p:txBody>
      </p:sp>
    </p:spTree>
    <p:extLst>
      <p:ext uri="{BB962C8B-B14F-4D97-AF65-F5344CB8AC3E}">
        <p14:creationId xmlns:p14="http://schemas.microsoft.com/office/powerpoint/2010/main" val="4155765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p:tmAbs val="0"/>
                                  </p:iterate>
                                  <p:childTnLst>
                                    <p:set>
                                      <p:cBhvr>
                                        <p:cTn id="6" fill="hold"/>
                                        <p:tgtEl>
                                          <p:spTgt spid="231"/>
                                        </p:tgtEl>
                                        <p:attrNameLst>
                                          <p:attrName>style.visibility</p:attrName>
                                        </p:attrNameLst>
                                      </p:cBhvr>
                                      <p:to>
                                        <p:strVal val="visible"/>
                                      </p:to>
                                    </p:set>
                                    <p:anim calcmode="lin" valueType="num">
                                      <p:cBhvr>
                                        <p:cTn id="7" dur="750" fill="hold"/>
                                        <p:tgtEl>
                                          <p:spTgt spid="231"/>
                                        </p:tgtEl>
                                        <p:attrNameLst>
                                          <p:attrName>ppt_w</p:attrName>
                                        </p:attrNameLst>
                                      </p:cBhvr>
                                      <p:tavLst>
                                        <p:tav tm="0">
                                          <p:val>
                                            <p:fltVal val="0"/>
                                          </p:val>
                                        </p:tav>
                                        <p:tav tm="100000">
                                          <p:val>
                                            <p:strVal val="#ppt_w"/>
                                          </p:val>
                                        </p:tav>
                                      </p:tavLst>
                                    </p:anim>
                                    <p:anim calcmode="lin" valueType="num">
                                      <p:cBhvr>
                                        <p:cTn id="8" dur="750" fill="hold"/>
                                        <p:tgtEl>
                                          <p:spTgt spid="23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fill="hold" grpId="0" nodeType="clickEffect">
                                  <p:stCondLst>
                                    <p:cond delay="0"/>
                                  </p:stCondLst>
                                  <p:iterate>
                                    <p:tmAbs val="0"/>
                                  </p:iterate>
                                  <p:childTnLst>
                                    <p:set>
                                      <p:cBhvr>
                                        <p:cTn id="12" fill="hold"/>
                                        <p:tgtEl>
                                          <p:spTgt spid="232"/>
                                        </p:tgtEl>
                                        <p:attrNameLst>
                                          <p:attrName>style.visibility</p:attrName>
                                        </p:attrNameLst>
                                      </p:cBhvr>
                                      <p:to>
                                        <p:strVal val="visible"/>
                                      </p:to>
                                    </p:set>
                                    <p:animEffect transition="in" filter="dissolve">
                                      <p:cBhvr>
                                        <p:cTn id="13" dur="400"/>
                                        <p:tgtEl>
                                          <p:spTgt spid="232"/>
                                        </p:tgtEl>
                                      </p:cBhvr>
                                    </p:animEffect>
                                  </p:childTnLst>
                                </p:cTn>
                              </p:par>
                            </p:childTnLst>
                          </p:cTn>
                        </p:par>
                        <p:par>
                          <p:cTn id="14" fill="hold">
                            <p:stCondLst>
                              <p:cond delay="400"/>
                            </p:stCondLst>
                            <p:childTnLst>
                              <p:par>
                                <p:cTn id="15" presetID="9" presetClass="entr" fill="hold" grpId="0" nodeType="afterEffect">
                                  <p:stCondLst>
                                    <p:cond delay="0"/>
                                  </p:stCondLst>
                                  <p:iterate>
                                    <p:tmAbs val="0"/>
                                  </p:iterate>
                                  <p:childTnLst>
                                    <p:set>
                                      <p:cBhvr>
                                        <p:cTn id="16" fill="hold"/>
                                        <p:tgtEl>
                                          <p:spTgt spid="233"/>
                                        </p:tgtEl>
                                        <p:attrNameLst>
                                          <p:attrName>style.visibility</p:attrName>
                                        </p:attrNameLst>
                                      </p:cBhvr>
                                      <p:to>
                                        <p:strVal val="visible"/>
                                      </p:to>
                                    </p:set>
                                    <p:animEffect transition="in" filter="dissolve">
                                      <p:cBhvr>
                                        <p:cTn id="17" dur="400"/>
                                        <p:tgtEl>
                                          <p:spTgt spid="233"/>
                                        </p:tgtEl>
                                      </p:cBhvr>
                                    </p:animEffect>
                                  </p:childTnLst>
                                </p:cTn>
                              </p:par>
                            </p:childTnLst>
                          </p:cTn>
                        </p:par>
                        <p:par>
                          <p:cTn id="18" fill="hold">
                            <p:stCondLst>
                              <p:cond delay="800"/>
                            </p:stCondLst>
                            <p:childTnLst>
                              <p:par>
                                <p:cTn id="19" presetID="9" presetClass="entr" fill="hold" grpId="0" nodeType="afterEffect">
                                  <p:stCondLst>
                                    <p:cond delay="0"/>
                                  </p:stCondLst>
                                  <p:iterate>
                                    <p:tmAbs val="0"/>
                                  </p:iterate>
                                  <p:childTnLst>
                                    <p:set>
                                      <p:cBhvr>
                                        <p:cTn id="20" fill="hold"/>
                                        <p:tgtEl>
                                          <p:spTgt spid="234"/>
                                        </p:tgtEl>
                                        <p:attrNameLst>
                                          <p:attrName>style.visibility</p:attrName>
                                        </p:attrNameLst>
                                      </p:cBhvr>
                                      <p:to>
                                        <p:strVal val="visible"/>
                                      </p:to>
                                    </p:set>
                                    <p:animEffect transition="in" filter="dissolve">
                                      <p:cBhvr>
                                        <p:cTn id="21" dur="400"/>
                                        <p:tgtEl>
                                          <p:spTgt spid="234"/>
                                        </p:tgtEl>
                                      </p:cBhvr>
                                    </p:animEffect>
                                  </p:childTnLst>
                                </p:cTn>
                              </p:par>
                            </p:childTnLst>
                          </p:cTn>
                        </p:par>
                        <p:par>
                          <p:cTn id="22" fill="hold">
                            <p:stCondLst>
                              <p:cond delay="1200"/>
                            </p:stCondLst>
                            <p:childTnLst>
                              <p:par>
                                <p:cTn id="23" presetID="23" presetClass="entr" presetSubtype="16" fill="hold" grpId="0" nodeType="afterEffect">
                                  <p:stCondLst>
                                    <p:cond delay="0"/>
                                  </p:stCondLst>
                                  <p:iterate>
                                    <p:tmAbs val="0"/>
                                  </p:iterate>
                                  <p:childTnLst>
                                    <p:set>
                                      <p:cBhvr>
                                        <p:cTn id="24" fill="hold"/>
                                        <p:tgtEl>
                                          <p:spTgt spid="235"/>
                                        </p:tgtEl>
                                        <p:attrNameLst>
                                          <p:attrName>style.visibility</p:attrName>
                                        </p:attrNameLst>
                                      </p:cBhvr>
                                      <p:to>
                                        <p:strVal val="visible"/>
                                      </p:to>
                                    </p:set>
                                    <p:anim calcmode="lin" valueType="num">
                                      <p:cBhvr>
                                        <p:cTn id="25" dur="750" fill="hold"/>
                                        <p:tgtEl>
                                          <p:spTgt spid="235"/>
                                        </p:tgtEl>
                                        <p:attrNameLst>
                                          <p:attrName>ppt_w</p:attrName>
                                        </p:attrNameLst>
                                      </p:cBhvr>
                                      <p:tavLst>
                                        <p:tav tm="0">
                                          <p:val>
                                            <p:fltVal val="0"/>
                                          </p:val>
                                        </p:tav>
                                        <p:tav tm="100000">
                                          <p:val>
                                            <p:strVal val="#ppt_w"/>
                                          </p:val>
                                        </p:tav>
                                      </p:tavLst>
                                    </p:anim>
                                    <p:anim calcmode="lin" valueType="num">
                                      <p:cBhvr>
                                        <p:cTn id="26" dur="750" fill="hold"/>
                                        <p:tgtEl>
                                          <p:spTgt spid="235"/>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9" presetClass="entr" fill="hold" grpId="0" nodeType="clickEffect">
                                  <p:stCondLst>
                                    <p:cond delay="0"/>
                                  </p:stCondLst>
                                  <p:iterate>
                                    <p:tmAbs val="0"/>
                                  </p:iterate>
                                  <p:childTnLst>
                                    <p:set>
                                      <p:cBhvr>
                                        <p:cTn id="30" fill="hold"/>
                                        <p:tgtEl>
                                          <p:spTgt spid="230"/>
                                        </p:tgtEl>
                                        <p:attrNameLst>
                                          <p:attrName>style.visibility</p:attrName>
                                        </p:attrNameLst>
                                      </p:cBhvr>
                                      <p:to>
                                        <p:strVal val="visible"/>
                                      </p:to>
                                    </p:set>
                                    <p:animEffect transition="in" filter="dissolve">
                                      <p:cBhvr>
                                        <p:cTn id="31" dur="400"/>
                                        <p:tgtEl>
                                          <p:spTgt spid="230"/>
                                        </p:tgtEl>
                                      </p:cBhvr>
                                    </p:animEffect>
                                  </p:childTnLst>
                                </p:cTn>
                              </p:par>
                            </p:childTnLst>
                          </p:cTn>
                        </p:par>
                        <p:par>
                          <p:cTn id="32" fill="hold">
                            <p:stCondLst>
                              <p:cond delay="400"/>
                            </p:stCondLst>
                            <p:childTnLst>
                              <p:par>
                                <p:cTn id="33" presetID="9" presetClass="entr" fill="hold" grpId="0" nodeType="afterEffect">
                                  <p:stCondLst>
                                    <p:cond delay="0"/>
                                  </p:stCondLst>
                                  <p:iterate>
                                    <p:tmAbs val="0"/>
                                  </p:iterate>
                                  <p:childTnLst>
                                    <p:set>
                                      <p:cBhvr>
                                        <p:cTn id="34" fill="hold"/>
                                        <p:tgtEl>
                                          <p:spTgt spid="228"/>
                                        </p:tgtEl>
                                        <p:attrNameLst>
                                          <p:attrName>style.visibility</p:attrName>
                                        </p:attrNameLst>
                                      </p:cBhvr>
                                      <p:to>
                                        <p:strVal val="visible"/>
                                      </p:to>
                                    </p:set>
                                    <p:animEffect transition="in" filter="dissolve">
                                      <p:cBhvr>
                                        <p:cTn id="35" dur="400"/>
                                        <p:tgtEl>
                                          <p:spTgt spid="228"/>
                                        </p:tgtEl>
                                      </p:cBhvr>
                                    </p:animEffect>
                                  </p:childTnLst>
                                </p:cTn>
                              </p:par>
                            </p:childTnLst>
                          </p:cTn>
                        </p:par>
                        <p:par>
                          <p:cTn id="36" fill="hold">
                            <p:stCondLst>
                              <p:cond delay="800"/>
                            </p:stCondLst>
                            <p:childTnLst>
                              <p:par>
                                <p:cTn id="37" presetID="9" presetClass="entr" fill="hold" grpId="0" nodeType="afterEffect">
                                  <p:stCondLst>
                                    <p:cond delay="0"/>
                                  </p:stCondLst>
                                  <p:iterate>
                                    <p:tmAbs val="0"/>
                                  </p:iterate>
                                  <p:childTnLst>
                                    <p:set>
                                      <p:cBhvr>
                                        <p:cTn id="38" fill="hold"/>
                                        <p:tgtEl>
                                          <p:spTgt spid="229"/>
                                        </p:tgtEl>
                                        <p:attrNameLst>
                                          <p:attrName>style.visibility</p:attrName>
                                        </p:attrNameLst>
                                      </p:cBhvr>
                                      <p:to>
                                        <p:strVal val="visible"/>
                                      </p:to>
                                    </p:set>
                                    <p:animEffect transition="in" filter="dissolve">
                                      <p:cBhvr>
                                        <p:cTn id="39" dur="400"/>
                                        <p:tgtEl>
                                          <p:spTgt spid="229"/>
                                        </p:tgtEl>
                                      </p:cBhvr>
                                    </p:animEffect>
                                  </p:childTnLst>
                                </p:cTn>
                              </p:par>
                            </p:childTnLst>
                          </p:cTn>
                        </p:par>
                        <p:par>
                          <p:cTn id="40" fill="hold">
                            <p:stCondLst>
                              <p:cond delay="1200"/>
                            </p:stCondLst>
                            <p:childTnLst>
                              <p:par>
                                <p:cTn id="41" presetID="23" presetClass="entr" presetSubtype="16" fill="hold" grpId="0" nodeType="afterEffect">
                                  <p:stCondLst>
                                    <p:cond delay="0"/>
                                  </p:stCondLst>
                                  <p:iterate>
                                    <p:tmAbs val="0"/>
                                  </p:iterate>
                                  <p:childTnLst>
                                    <p:set>
                                      <p:cBhvr>
                                        <p:cTn id="42" fill="hold"/>
                                        <p:tgtEl>
                                          <p:spTgt spid="225"/>
                                        </p:tgtEl>
                                        <p:attrNameLst>
                                          <p:attrName>style.visibility</p:attrName>
                                        </p:attrNameLst>
                                      </p:cBhvr>
                                      <p:to>
                                        <p:strVal val="visible"/>
                                      </p:to>
                                    </p:set>
                                    <p:anim calcmode="lin" valueType="num">
                                      <p:cBhvr>
                                        <p:cTn id="43" dur="750" fill="hold"/>
                                        <p:tgtEl>
                                          <p:spTgt spid="225"/>
                                        </p:tgtEl>
                                        <p:attrNameLst>
                                          <p:attrName>ppt_w</p:attrName>
                                        </p:attrNameLst>
                                      </p:cBhvr>
                                      <p:tavLst>
                                        <p:tav tm="0">
                                          <p:val>
                                            <p:fltVal val="0"/>
                                          </p:val>
                                        </p:tav>
                                        <p:tav tm="100000">
                                          <p:val>
                                            <p:strVal val="#ppt_w"/>
                                          </p:val>
                                        </p:tav>
                                      </p:tavLst>
                                    </p:anim>
                                    <p:anim calcmode="lin" valueType="num">
                                      <p:cBhvr>
                                        <p:cTn id="44" dur="750" fill="hold"/>
                                        <p:tgtEl>
                                          <p:spTgt spid="225"/>
                                        </p:tgtEl>
                                        <p:attrNameLst>
                                          <p:attrName>ppt_h</p:attrName>
                                        </p:attrNameLst>
                                      </p:cBhvr>
                                      <p:tavLst>
                                        <p:tav tm="0">
                                          <p:val>
                                            <p:fltVal val="0"/>
                                          </p:val>
                                        </p:tav>
                                        <p:tav tm="100000">
                                          <p:val>
                                            <p:strVal val="#ppt_h"/>
                                          </p:val>
                                        </p:tav>
                                      </p:tavLst>
                                    </p:anim>
                                  </p:childTnLst>
                                </p:cTn>
                              </p:par>
                            </p:childTnLst>
                          </p:cTn>
                        </p:par>
                        <p:par>
                          <p:cTn id="45" fill="hold">
                            <p:stCondLst>
                              <p:cond delay="1950"/>
                            </p:stCondLst>
                            <p:childTnLst>
                              <p:par>
                                <p:cTn id="46" presetID="1" presetClass="mediacall" presetSubtype="0" fill="hold" nodeType="afterEffect">
                                  <p:stCondLst>
                                    <p:cond delay="0"/>
                                  </p:stCondLst>
                                  <p:childTnLst>
                                    <p:cmd type="call" cmd="playFrom(0.0)">
                                      <p:cBhvr>
                                        <p:cTn id="47" dur="8217" fill="hold"/>
                                        <p:tgtEl>
                                          <p:spTgt spid="22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48" fill="hold" display="0">
                  <p:stCondLst>
                    <p:cond delay="indefinite"/>
                  </p:stCondLst>
                </p:cTn>
                <p:tgtEl>
                  <p:spTgt spid="225"/>
                </p:tgtEl>
              </p:cMediaNode>
            </p:video>
          </p:childTnLst>
        </p:cTn>
      </p:par>
    </p:tnLst>
    <p:bldLst>
      <p:bldP spid="225" grpId="0" animBg="1" advAuto="0"/>
      <p:bldP spid="228" grpId="0" animBg="1" advAuto="0"/>
      <p:bldP spid="229" grpId="0" animBg="1" advAuto="0"/>
      <p:bldP spid="230" grpId="0" animBg="1" advAuto="0"/>
      <p:bldP spid="231" grpId="0" animBg="1" advAuto="0"/>
      <p:bldP spid="232" grpId="0" animBg="1" advAuto="0"/>
      <p:bldP spid="233" grpId="0" animBg="1" advAuto="0"/>
      <p:bldP spid="234" grpId="0" animBg="1" advAuto="0"/>
      <p:bldP spid="235" grpId="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 name="Limit.mov" descr="Limit.mov"/>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3709491" y="231042"/>
            <a:ext cx="2830712" cy="2445104"/>
          </a:xfrm>
          <a:prstGeom prst="rect">
            <a:avLst/>
          </a:prstGeom>
          <a:ln w="12700">
            <a:miter lim="400000"/>
          </a:ln>
        </p:spPr>
      </p:pic>
      <p:pic>
        <p:nvPicPr>
          <p:cNvPr id="238" name="teacher.png" descr="teacher.png"/>
          <p:cNvPicPr>
            <a:picLocks noChangeAspect="1"/>
          </p:cNvPicPr>
          <p:nvPr/>
        </p:nvPicPr>
        <p:blipFill>
          <a:blip r:embed="rId5"/>
          <a:stretch>
            <a:fillRect/>
          </a:stretch>
        </p:blipFill>
        <p:spPr>
          <a:xfrm>
            <a:off x="1904692" y="2452302"/>
            <a:ext cx="3163390" cy="4219171"/>
          </a:xfrm>
          <a:prstGeom prst="rect">
            <a:avLst/>
          </a:prstGeom>
          <a:ln w="12700">
            <a:miter lim="400000"/>
          </a:ln>
        </p:spPr>
      </p:pic>
      <p:pic>
        <p:nvPicPr>
          <p:cNvPr id="239" name="the one.gif" descr="the one.gif"/>
          <p:cNvPicPr>
            <a:picLocks noChangeAspect="1"/>
          </p:cNvPicPr>
          <p:nvPr/>
        </p:nvPicPr>
        <p:blipFill>
          <a:blip r:embed="rId6"/>
          <a:stretch>
            <a:fillRect/>
          </a:stretch>
        </p:blipFill>
        <p:spPr>
          <a:xfrm>
            <a:off x="7933693" y="3413375"/>
            <a:ext cx="2572955" cy="3046920"/>
          </a:xfrm>
          <a:prstGeom prst="rect">
            <a:avLst/>
          </a:prstGeom>
          <a:ln w="12700">
            <a:miter lim="400000"/>
          </a:ln>
        </p:spPr>
      </p:pic>
      <p:sp>
        <p:nvSpPr>
          <p:cNvPr id="240" name="Circle"/>
          <p:cNvSpPr/>
          <p:nvPr/>
        </p:nvSpPr>
        <p:spPr>
          <a:xfrm>
            <a:off x="2833429" y="2095963"/>
            <a:ext cx="331884" cy="331884"/>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41" name="Oval"/>
          <p:cNvSpPr/>
          <p:nvPr/>
        </p:nvSpPr>
        <p:spPr>
          <a:xfrm>
            <a:off x="2971815" y="-60937"/>
            <a:ext cx="4306061" cy="3029062"/>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42" name="Circle"/>
          <p:cNvSpPr/>
          <p:nvPr/>
        </p:nvSpPr>
        <p:spPr>
          <a:xfrm>
            <a:off x="2701826" y="2467212"/>
            <a:ext cx="253088" cy="253088"/>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43" name="Circle"/>
          <p:cNvSpPr/>
          <p:nvPr/>
        </p:nvSpPr>
        <p:spPr>
          <a:xfrm>
            <a:off x="9384355" y="3068495"/>
            <a:ext cx="253088" cy="253088"/>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44" name="Circle"/>
          <p:cNvSpPr/>
          <p:nvPr/>
        </p:nvSpPr>
        <p:spPr>
          <a:xfrm>
            <a:off x="9181199" y="2687734"/>
            <a:ext cx="331885" cy="331884"/>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45" name="Oval"/>
          <p:cNvSpPr/>
          <p:nvPr/>
        </p:nvSpPr>
        <p:spPr>
          <a:xfrm>
            <a:off x="7380225" y="56067"/>
            <a:ext cx="3242344" cy="2561974"/>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46" name="x becomes c"/>
          <p:cNvSpPr txBox="1"/>
          <p:nvPr/>
        </p:nvSpPr>
        <p:spPr>
          <a:xfrm>
            <a:off x="7839540" y="1017887"/>
            <a:ext cx="2323714" cy="6261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defRPr i="1">
                <a:solidFill>
                  <a:srgbClr val="0433FF"/>
                </a:solidFill>
              </a:defRPr>
            </a:pPr>
            <a:r>
              <a:rPr sz="3600" dirty="0"/>
              <a:t>x becomes c</a:t>
            </a:r>
          </a:p>
        </p:txBody>
      </p:sp>
      <p:pic>
        <p:nvPicPr>
          <p:cNvPr id="247" name="Image" descr="Image"/>
          <p:cNvPicPr>
            <a:picLocks noChangeAspect="1"/>
          </p:cNvPicPr>
          <p:nvPr/>
        </p:nvPicPr>
        <p:blipFill>
          <a:blip r:embed="rId7"/>
          <a:stretch>
            <a:fillRect/>
          </a:stretch>
        </p:blipFill>
        <p:spPr>
          <a:xfrm>
            <a:off x="4845877" y="3792637"/>
            <a:ext cx="3393073" cy="1109481"/>
          </a:xfrm>
          <a:prstGeom prst="rect">
            <a:avLst/>
          </a:prstGeom>
          <a:ln w="12700">
            <a:miter lim="400000"/>
          </a:ln>
        </p:spPr>
      </p:pic>
    </p:spTree>
    <p:extLst>
      <p:ext uri="{BB962C8B-B14F-4D97-AF65-F5344CB8AC3E}">
        <p14:creationId xmlns:p14="http://schemas.microsoft.com/office/powerpoint/2010/main" val="304432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p:tmAbs val="0"/>
                                  </p:iterate>
                                  <p:childTnLst>
                                    <p:set>
                                      <p:cBhvr>
                                        <p:cTn id="6" fill="hold"/>
                                        <p:tgtEl>
                                          <p:spTgt spid="247"/>
                                        </p:tgtEl>
                                        <p:attrNameLst>
                                          <p:attrName>style.visibility</p:attrName>
                                        </p:attrNameLst>
                                      </p:cBhvr>
                                      <p:to>
                                        <p:strVal val="visible"/>
                                      </p:to>
                                    </p:set>
                                    <p:anim calcmode="lin" valueType="num">
                                      <p:cBhvr>
                                        <p:cTn id="7" dur="750" fill="hold"/>
                                        <p:tgtEl>
                                          <p:spTgt spid="247"/>
                                        </p:tgtEl>
                                        <p:attrNameLst>
                                          <p:attrName>ppt_w</p:attrName>
                                        </p:attrNameLst>
                                      </p:cBhvr>
                                      <p:tavLst>
                                        <p:tav tm="0">
                                          <p:val>
                                            <p:fltVal val="0"/>
                                          </p:val>
                                        </p:tav>
                                        <p:tav tm="100000">
                                          <p:val>
                                            <p:strVal val="#ppt_w"/>
                                          </p:val>
                                        </p:tav>
                                      </p:tavLst>
                                    </p:anim>
                                    <p:anim calcmode="lin" valueType="num">
                                      <p:cBhvr>
                                        <p:cTn id="8" dur="750" fill="hold"/>
                                        <p:tgtEl>
                                          <p:spTgt spid="24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fill="hold" grpId="0" nodeType="clickEffect">
                                  <p:stCondLst>
                                    <p:cond delay="0"/>
                                  </p:stCondLst>
                                  <p:iterate>
                                    <p:tmAbs val="0"/>
                                  </p:iterate>
                                  <p:childTnLst>
                                    <p:set>
                                      <p:cBhvr>
                                        <p:cTn id="12" fill="hold"/>
                                        <p:tgtEl>
                                          <p:spTgt spid="243"/>
                                        </p:tgtEl>
                                        <p:attrNameLst>
                                          <p:attrName>style.visibility</p:attrName>
                                        </p:attrNameLst>
                                      </p:cBhvr>
                                      <p:to>
                                        <p:strVal val="visible"/>
                                      </p:to>
                                    </p:set>
                                    <p:animEffect transition="in" filter="dissolve">
                                      <p:cBhvr>
                                        <p:cTn id="13" dur="400"/>
                                        <p:tgtEl>
                                          <p:spTgt spid="243"/>
                                        </p:tgtEl>
                                      </p:cBhvr>
                                    </p:animEffect>
                                  </p:childTnLst>
                                </p:cTn>
                              </p:par>
                            </p:childTnLst>
                          </p:cTn>
                        </p:par>
                        <p:par>
                          <p:cTn id="14" fill="hold">
                            <p:stCondLst>
                              <p:cond delay="400"/>
                            </p:stCondLst>
                            <p:childTnLst>
                              <p:par>
                                <p:cTn id="15" presetID="9" presetClass="entr" fill="hold" grpId="0" nodeType="afterEffect">
                                  <p:stCondLst>
                                    <p:cond delay="0"/>
                                  </p:stCondLst>
                                  <p:iterate>
                                    <p:tmAbs val="0"/>
                                  </p:iterate>
                                  <p:childTnLst>
                                    <p:set>
                                      <p:cBhvr>
                                        <p:cTn id="16" fill="hold"/>
                                        <p:tgtEl>
                                          <p:spTgt spid="244"/>
                                        </p:tgtEl>
                                        <p:attrNameLst>
                                          <p:attrName>style.visibility</p:attrName>
                                        </p:attrNameLst>
                                      </p:cBhvr>
                                      <p:to>
                                        <p:strVal val="visible"/>
                                      </p:to>
                                    </p:set>
                                    <p:animEffect transition="in" filter="dissolve">
                                      <p:cBhvr>
                                        <p:cTn id="17" dur="400"/>
                                        <p:tgtEl>
                                          <p:spTgt spid="244"/>
                                        </p:tgtEl>
                                      </p:cBhvr>
                                    </p:animEffect>
                                  </p:childTnLst>
                                </p:cTn>
                              </p:par>
                            </p:childTnLst>
                          </p:cTn>
                        </p:par>
                        <p:par>
                          <p:cTn id="18" fill="hold">
                            <p:stCondLst>
                              <p:cond delay="800"/>
                            </p:stCondLst>
                            <p:childTnLst>
                              <p:par>
                                <p:cTn id="19" presetID="9" presetClass="entr" fill="hold" grpId="0" nodeType="afterEffect">
                                  <p:stCondLst>
                                    <p:cond delay="0"/>
                                  </p:stCondLst>
                                  <p:iterate>
                                    <p:tmAbs val="0"/>
                                  </p:iterate>
                                  <p:childTnLst>
                                    <p:set>
                                      <p:cBhvr>
                                        <p:cTn id="20" fill="hold"/>
                                        <p:tgtEl>
                                          <p:spTgt spid="245"/>
                                        </p:tgtEl>
                                        <p:attrNameLst>
                                          <p:attrName>style.visibility</p:attrName>
                                        </p:attrNameLst>
                                      </p:cBhvr>
                                      <p:to>
                                        <p:strVal val="visible"/>
                                      </p:to>
                                    </p:set>
                                    <p:animEffect transition="in" filter="dissolve">
                                      <p:cBhvr>
                                        <p:cTn id="21" dur="400"/>
                                        <p:tgtEl>
                                          <p:spTgt spid="245"/>
                                        </p:tgtEl>
                                      </p:cBhvr>
                                    </p:animEffect>
                                  </p:childTnLst>
                                </p:cTn>
                              </p:par>
                            </p:childTnLst>
                          </p:cTn>
                        </p:par>
                        <p:par>
                          <p:cTn id="22" fill="hold">
                            <p:stCondLst>
                              <p:cond delay="1200"/>
                            </p:stCondLst>
                            <p:childTnLst>
                              <p:par>
                                <p:cTn id="23" presetID="23" presetClass="entr" presetSubtype="16" fill="hold" grpId="0" nodeType="afterEffect">
                                  <p:stCondLst>
                                    <p:cond delay="0"/>
                                  </p:stCondLst>
                                  <p:iterate>
                                    <p:tmAbs val="0"/>
                                  </p:iterate>
                                  <p:childTnLst>
                                    <p:set>
                                      <p:cBhvr>
                                        <p:cTn id="24" fill="hold"/>
                                        <p:tgtEl>
                                          <p:spTgt spid="246"/>
                                        </p:tgtEl>
                                        <p:attrNameLst>
                                          <p:attrName>style.visibility</p:attrName>
                                        </p:attrNameLst>
                                      </p:cBhvr>
                                      <p:to>
                                        <p:strVal val="visible"/>
                                      </p:to>
                                    </p:set>
                                    <p:anim calcmode="lin" valueType="num">
                                      <p:cBhvr>
                                        <p:cTn id="25" dur="750" fill="hold"/>
                                        <p:tgtEl>
                                          <p:spTgt spid="246"/>
                                        </p:tgtEl>
                                        <p:attrNameLst>
                                          <p:attrName>ppt_w</p:attrName>
                                        </p:attrNameLst>
                                      </p:cBhvr>
                                      <p:tavLst>
                                        <p:tav tm="0">
                                          <p:val>
                                            <p:fltVal val="0"/>
                                          </p:val>
                                        </p:tav>
                                        <p:tav tm="100000">
                                          <p:val>
                                            <p:strVal val="#ppt_w"/>
                                          </p:val>
                                        </p:tav>
                                      </p:tavLst>
                                    </p:anim>
                                    <p:anim calcmode="lin" valueType="num">
                                      <p:cBhvr>
                                        <p:cTn id="26" dur="750" fill="hold"/>
                                        <p:tgtEl>
                                          <p:spTgt spid="246"/>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9" presetClass="entr" fill="hold" grpId="0" nodeType="clickEffect">
                                  <p:stCondLst>
                                    <p:cond delay="0"/>
                                  </p:stCondLst>
                                  <p:iterate>
                                    <p:tmAbs val="0"/>
                                  </p:iterate>
                                  <p:childTnLst>
                                    <p:set>
                                      <p:cBhvr>
                                        <p:cTn id="30" fill="hold"/>
                                        <p:tgtEl>
                                          <p:spTgt spid="242"/>
                                        </p:tgtEl>
                                        <p:attrNameLst>
                                          <p:attrName>style.visibility</p:attrName>
                                        </p:attrNameLst>
                                      </p:cBhvr>
                                      <p:to>
                                        <p:strVal val="visible"/>
                                      </p:to>
                                    </p:set>
                                    <p:animEffect transition="in" filter="dissolve">
                                      <p:cBhvr>
                                        <p:cTn id="31" dur="400"/>
                                        <p:tgtEl>
                                          <p:spTgt spid="242"/>
                                        </p:tgtEl>
                                      </p:cBhvr>
                                    </p:animEffect>
                                  </p:childTnLst>
                                </p:cTn>
                              </p:par>
                            </p:childTnLst>
                          </p:cTn>
                        </p:par>
                        <p:par>
                          <p:cTn id="32" fill="hold">
                            <p:stCondLst>
                              <p:cond delay="400"/>
                            </p:stCondLst>
                            <p:childTnLst>
                              <p:par>
                                <p:cTn id="33" presetID="9" presetClass="entr" fill="hold" grpId="0" nodeType="afterEffect">
                                  <p:stCondLst>
                                    <p:cond delay="0"/>
                                  </p:stCondLst>
                                  <p:iterate>
                                    <p:tmAbs val="0"/>
                                  </p:iterate>
                                  <p:childTnLst>
                                    <p:set>
                                      <p:cBhvr>
                                        <p:cTn id="34" fill="hold"/>
                                        <p:tgtEl>
                                          <p:spTgt spid="240"/>
                                        </p:tgtEl>
                                        <p:attrNameLst>
                                          <p:attrName>style.visibility</p:attrName>
                                        </p:attrNameLst>
                                      </p:cBhvr>
                                      <p:to>
                                        <p:strVal val="visible"/>
                                      </p:to>
                                    </p:set>
                                    <p:animEffect transition="in" filter="dissolve">
                                      <p:cBhvr>
                                        <p:cTn id="35" dur="400"/>
                                        <p:tgtEl>
                                          <p:spTgt spid="240"/>
                                        </p:tgtEl>
                                      </p:cBhvr>
                                    </p:animEffect>
                                  </p:childTnLst>
                                </p:cTn>
                              </p:par>
                            </p:childTnLst>
                          </p:cTn>
                        </p:par>
                        <p:par>
                          <p:cTn id="36" fill="hold">
                            <p:stCondLst>
                              <p:cond delay="800"/>
                            </p:stCondLst>
                            <p:childTnLst>
                              <p:par>
                                <p:cTn id="37" presetID="9" presetClass="entr" fill="hold" grpId="0" nodeType="afterEffect">
                                  <p:stCondLst>
                                    <p:cond delay="0"/>
                                  </p:stCondLst>
                                  <p:iterate>
                                    <p:tmAbs val="0"/>
                                  </p:iterate>
                                  <p:childTnLst>
                                    <p:set>
                                      <p:cBhvr>
                                        <p:cTn id="38" fill="hold"/>
                                        <p:tgtEl>
                                          <p:spTgt spid="241"/>
                                        </p:tgtEl>
                                        <p:attrNameLst>
                                          <p:attrName>style.visibility</p:attrName>
                                        </p:attrNameLst>
                                      </p:cBhvr>
                                      <p:to>
                                        <p:strVal val="visible"/>
                                      </p:to>
                                    </p:set>
                                    <p:animEffect transition="in" filter="dissolve">
                                      <p:cBhvr>
                                        <p:cTn id="39" dur="400"/>
                                        <p:tgtEl>
                                          <p:spTgt spid="241"/>
                                        </p:tgtEl>
                                      </p:cBhvr>
                                    </p:animEffect>
                                  </p:childTnLst>
                                </p:cTn>
                              </p:par>
                            </p:childTnLst>
                          </p:cTn>
                        </p:par>
                        <p:par>
                          <p:cTn id="40" fill="hold">
                            <p:stCondLst>
                              <p:cond delay="1200"/>
                            </p:stCondLst>
                            <p:childTnLst>
                              <p:par>
                                <p:cTn id="41" presetID="23" presetClass="entr" presetSubtype="16" fill="hold" grpId="0" nodeType="afterEffect">
                                  <p:stCondLst>
                                    <p:cond delay="0"/>
                                  </p:stCondLst>
                                  <p:iterate>
                                    <p:tmAbs val="0"/>
                                  </p:iterate>
                                  <p:childTnLst>
                                    <p:set>
                                      <p:cBhvr>
                                        <p:cTn id="42" fill="hold"/>
                                        <p:tgtEl>
                                          <p:spTgt spid="237"/>
                                        </p:tgtEl>
                                        <p:attrNameLst>
                                          <p:attrName>style.visibility</p:attrName>
                                        </p:attrNameLst>
                                      </p:cBhvr>
                                      <p:to>
                                        <p:strVal val="visible"/>
                                      </p:to>
                                    </p:set>
                                    <p:anim calcmode="lin" valueType="num">
                                      <p:cBhvr>
                                        <p:cTn id="43" dur="750" fill="hold"/>
                                        <p:tgtEl>
                                          <p:spTgt spid="237"/>
                                        </p:tgtEl>
                                        <p:attrNameLst>
                                          <p:attrName>ppt_w</p:attrName>
                                        </p:attrNameLst>
                                      </p:cBhvr>
                                      <p:tavLst>
                                        <p:tav tm="0">
                                          <p:val>
                                            <p:fltVal val="0"/>
                                          </p:val>
                                        </p:tav>
                                        <p:tav tm="100000">
                                          <p:val>
                                            <p:strVal val="#ppt_w"/>
                                          </p:val>
                                        </p:tav>
                                      </p:tavLst>
                                    </p:anim>
                                    <p:anim calcmode="lin" valueType="num">
                                      <p:cBhvr>
                                        <p:cTn id="44" dur="750" fill="hold"/>
                                        <p:tgtEl>
                                          <p:spTgt spid="237"/>
                                        </p:tgtEl>
                                        <p:attrNameLst>
                                          <p:attrName>ppt_h</p:attrName>
                                        </p:attrNameLst>
                                      </p:cBhvr>
                                      <p:tavLst>
                                        <p:tav tm="0">
                                          <p:val>
                                            <p:fltVal val="0"/>
                                          </p:val>
                                        </p:tav>
                                        <p:tav tm="100000">
                                          <p:val>
                                            <p:strVal val="#ppt_h"/>
                                          </p:val>
                                        </p:tav>
                                      </p:tavLst>
                                    </p:anim>
                                  </p:childTnLst>
                                </p:cTn>
                              </p:par>
                            </p:childTnLst>
                          </p:cTn>
                        </p:par>
                        <p:par>
                          <p:cTn id="45" fill="hold">
                            <p:stCondLst>
                              <p:cond delay="1950"/>
                            </p:stCondLst>
                            <p:childTnLst>
                              <p:par>
                                <p:cTn id="46" presetID="1" presetClass="mediacall" presetSubtype="0" fill="hold" nodeType="afterEffect">
                                  <p:stCondLst>
                                    <p:cond delay="0"/>
                                  </p:stCondLst>
                                  <p:childTnLst>
                                    <p:cmd type="call" cmd="playFrom(0.0)">
                                      <p:cBhvr>
                                        <p:cTn id="47" dur="8171" fill="hold"/>
                                        <p:tgtEl>
                                          <p:spTgt spid="23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48" fill="hold" display="0">
                  <p:stCondLst>
                    <p:cond delay="indefinite"/>
                  </p:stCondLst>
                </p:cTn>
                <p:tgtEl>
                  <p:spTgt spid="237"/>
                </p:tgtEl>
              </p:cMediaNode>
            </p:video>
          </p:childTnLst>
        </p:cTn>
      </p:par>
    </p:tnLst>
    <p:bldLst>
      <p:bldP spid="237" grpId="0" animBg="1" advAuto="0"/>
      <p:bldP spid="240" grpId="0" animBg="1" advAuto="0"/>
      <p:bldP spid="241" grpId="0" animBg="1" advAuto="0"/>
      <p:bldP spid="242" grpId="0" animBg="1" advAuto="0"/>
      <p:bldP spid="243" grpId="0" animBg="1" advAuto="0"/>
      <p:bldP spid="244" grpId="0" animBg="1" advAuto="0"/>
      <p:bldP spid="245" grpId="0" animBg="1" advAuto="0"/>
      <p:bldP spid="246" grpId="0" animBg="1" advAuto="0"/>
      <p:bldP spid="247"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The purpose of mathematics instruction is to engage students in experiences that might enable them to interpret and operate on mathematical symbols/equations/representations in the way we intend."/>
          <p:cNvSpPr txBox="1">
            <a:spLocks noGrp="1"/>
          </p:cNvSpPr>
          <p:nvPr>
            <p:ph type="body" idx="1"/>
          </p:nvPr>
        </p:nvSpPr>
        <p:spPr>
          <a:xfrm>
            <a:off x="910028" y="2364202"/>
            <a:ext cx="10371944" cy="4018359"/>
          </a:xfrm>
          <a:prstGeom prst="rect">
            <a:avLst/>
          </a:prstGeom>
        </p:spPr>
        <p:txBody>
          <a:bodyPr/>
          <a:lstStyle>
            <a:lvl1pPr marL="0" indent="0">
              <a:buSzTx/>
              <a:buNone/>
              <a:defRPr sz="4000">
                <a:latin typeface="Goudy Old Style"/>
                <a:ea typeface="Goudy Old Style"/>
                <a:cs typeface="Goudy Old Style"/>
                <a:sym typeface="Goudy Old Style"/>
              </a:defRPr>
            </a:lvl1pPr>
          </a:lstStyle>
          <a:p>
            <a:r>
              <a:rPr dirty="0"/>
              <a:t>The </a:t>
            </a:r>
            <a:r>
              <a:rPr lang="en-US" dirty="0"/>
              <a:t>goal</a:t>
            </a:r>
            <a:r>
              <a:rPr dirty="0"/>
              <a:t> of mathematics instruction is to engage students in </a:t>
            </a:r>
            <a:r>
              <a:rPr lang="en-US" dirty="0"/>
              <a:t>the specific activity </a:t>
            </a:r>
            <a:r>
              <a:rPr dirty="0"/>
              <a:t>that might enable them to interpret and operate on mathematical</a:t>
            </a:r>
            <a:r>
              <a:rPr lang="en-US" dirty="0"/>
              <a:t> stimuli (e.g., </a:t>
            </a:r>
            <a:r>
              <a:rPr dirty="0"/>
              <a:t>symbols/equations/representations</a:t>
            </a:r>
            <a:r>
              <a:rPr lang="en-US" dirty="0"/>
              <a:t>)</a:t>
            </a:r>
            <a:r>
              <a:rPr dirty="0"/>
              <a:t> in the way</a:t>
            </a:r>
            <a:r>
              <a:rPr lang="en-US" dirty="0"/>
              <a:t>s</a:t>
            </a:r>
            <a:r>
              <a:rPr dirty="0"/>
              <a:t> we </a:t>
            </a:r>
            <a:r>
              <a:rPr lang="en-US" dirty="0"/>
              <a:t>intend</a:t>
            </a:r>
            <a:r>
              <a:rPr dirty="0"/>
              <a:t>.</a:t>
            </a:r>
          </a:p>
        </p:txBody>
      </p:sp>
      <p:sp>
        <p:nvSpPr>
          <p:cNvPr id="3" name="Rectangle 2">
            <a:extLst>
              <a:ext uri="{FF2B5EF4-FFF2-40B4-BE49-F238E27FC236}">
                <a16:creationId xmlns:a16="http://schemas.microsoft.com/office/drawing/2014/main" id="{688CB08D-7830-D849-B8CA-8F2A7A92F6C8}"/>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395ED241-9EDF-8A40-81D2-AB4E977B0B93}"/>
              </a:ext>
            </a:extLst>
          </p:cNvPr>
          <p:cNvSpPr>
            <a:spLocks noGrp="1"/>
          </p:cNvSpPr>
          <p:nvPr>
            <p:ph type="title"/>
          </p:nvPr>
        </p:nvSpPr>
        <p:spPr>
          <a:xfrm>
            <a:off x="838200" y="365125"/>
            <a:ext cx="10515600" cy="1325563"/>
          </a:xfrm>
        </p:spPr>
        <p:txBody>
          <a:bodyPr/>
          <a:lstStyle/>
          <a:p>
            <a:pPr fontAlgn="base"/>
            <a:r>
              <a:rPr lang="en-US" dirty="0">
                <a:solidFill>
                  <a:schemeClr val="bg1"/>
                </a:solidFill>
                <a:latin typeface="Goudy Old Style" panose="02020502050305020303" pitchFamily="18" charset="77"/>
              </a:rPr>
              <a:t>Goal of mathematics instruction</a:t>
            </a:r>
          </a:p>
        </p:txBody>
      </p:sp>
      <p:pic>
        <p:nvPicPr>
          <p:cNvPr id="5" name="Content Placeholder 4" descr="Logo&#10;&#10;Description automatically generated">
            <a:extLst>
              <a:ext uri="{FF2B5EF4-FFF2-40B4-BE49-F238E27FC236}">
                <a16:creationId xmlns:a16="http://schemas.microsoft.com/office/drawing/2014/main" id="{5AEFBAC7-39AD-9A40-8BE5-D1250CC401E4}"/>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extLst>
      <p:ext uri="{BB962C8B-B14F-4D97-AF65-F5344CB8AC3E}">
        <p14:creationId xmlns:p14="http://schemas.microsoft.com/office/powerpoint/2010/main" val="20606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The purpose of mathematics instruction is to engage students in experiences that might enable them to interpret and operate on mathematical symbols/equations/representations in the way we intend."/>
          <p:cNvSpPr txBox="1">
            <a:spLocks noGrp="1"/>
          </p:cNvSpPr>
          <p:nvPr>
            <p:ph type="body" idx="1"/>
          </p:nvPr>
        </p:nvSpPr>
        <p:spPr>
          <a:xfrm>
            <a:off x="910028" y="2364202"/>
            <a:ext cx="10371944" cy="4018359"/>
          </a:xfrm>
          <a:prstGeom prst="rect">
            <a:avLst/>
          </a:prstGeom>
        </p:spPr>
        <p:txBody>
          <a:bodyPr/>
          <a:lstStyle>
            <a:lvl1pPr marL="0" indent="0">
              <a:buSzTx/>
              <a:buNone/>
              <a:defRPr sz="4000">
                <a:latin typeface="Goudy Old Style"/>
                <a:ea typeface="Goudy Old Style"/>
                <a:cs typeface="Goudy Old Style"/>
                <a:sym typeface="Goudy Old Style"/>
              </a:defRPr>
            </a:lvl1pPr>
          </a:lstStyle>
          <a:p>
            <a:r>
              <a:rPr dirty="0"/>
              <a:t>The </a:t>
            </a:r>
            <a:r>
              <a:rPr lang="en-US" dirty="0"/>
              <a:t>goal</a:t>
            </a:r>
            <a:r>
              <a:rPr dirty="0"/>
              <a:t> of mathematics instruction is to engage students in </a:t>
            </a:r>
            <a:r>
              <a:rPr lang="en-US" dirty="0"/>
              <a:t>the </a:t>
            </a:r>
            <a:r>
              <a:rPr lang="en-US" b="1" i="1" dirty="0">
                <a:solidFill>
                  <a:srgbClr val="0073FE"/>
                </a:solidFill>
              </a:rPr>
              <a:t>specific activity </a:t>
            </a:r>
            <a:r>
              <a:rPr dirty="0"/>
              <a:t>that might enable them to interpret and operate on mathematical</a:t>
            </a:r>
            <a:r>
              <a:rPr lang="en-US" dirty="0"/>
              <a:t> stimuli (e.g., </a:t>
            </a:r>
            <a:r>
              <a:rPr dirty="0"/>
              <a:t>symbols/equations/representations</a:t>
            </a:r>
            <a:r>
              <a:rPr lang="en-US" dirty="0"/>
              <a:t>)</a:t>
            </a:r>
            <a:r>
              <a:rPr dirty="0"/>
              <a:t> in the way</a:t>
            </a:r>
            <a:r>
              <a:rPr lang="en-US" dirty="0"/>
              <a:t>s</a:t>
            </a:r>
            <a:r>
              <a:rPr dirty="0"/>
              <a:t> we </a:t>
            </a:r>
            <a:r>
              <a:rPr lang="en-US" dirty="0"/>
              <a:t>intend</a:t>
            </a:r>
            <a:r>
              <a:rPr dirty="0"/>
              <a:t>.</a:t>
            </a:r>
          </a:p>
        </p:txBody>
      </p:sp>
      <p:sp>
        <p:nvSpPr>
          <p:cNvPr id="3" name="Rectangle 2">
            <a:extLst>
              <a:ext uri="{FF2B5EF4-FFF2-40B4-BE49-F238E27FC236}">
                <a16:creationId xmlns:a16="http://schemas.microsoft.com/office/drawing/2014/main" id="{688CB08D-7830-D849-B8CA-8F2A7A92F6C8}"/>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395ED241-9EDF-8A40-81D2-AB4E977B0B93}"/>
              </a:ext>
            </a:extLst>
          </p:cNvPr>
          <p:cNvSpPr>
            <a:spLocks noGrp="1"/>
          </p:cNvSpPr>
          <p:nvPr>
            <p:ph type="title"/>
          </p:nvPr>
        </p:nvSpPr>
        <p:spPr>
          <a:xfrm>
            <a:off x="838200" y="365125"/>
            <a:ext cx="10515600" cy="1325563"/>
          </a:xfrm>
        </p:spPr>
        <p:txBody>
          <a:bodyPr/>
          <a:lstStyle/>
          <a:p>
            <a:pPr fontAlgn="base"/>
            <a:r>
              <a:rPr lang="en-US" dirty="0">
                <a:solidFill>
                  <a:schemeClr val="bg1"/>
                </a:solidFill>
                <a:latin typeface="Goudy Old Style" panose="02020502050305020303" pitchFamily="18" charset="77"/>
              </a:rPr>
              <a:t>Goal of mathematics instruction</a:t>
            </a:r>
          </a:p>
        </p:txBody>
      </p:sp>
      <p:pic>
        <p:nvPicPr>
          <p:cNvPr id="5" name="Content Placeholder 4" descr="Logo&#10;&#10;Description automatically generated">
            <a:extLst>
              <a:ext uri="{FF2B5EF4-FFF2-40B4-BE49-F238E27FC236}">
                <a16:creationId xmlns:a16="http://schemas.microsoft.com/office/drawing/2014/main" id="{5AEFBAC7-39AD-9A40-8BE5-D1250CC401E4}"/>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extLst>
      <p:ext uri="{BB962C8B-B14F-4D97-AF65-F5344CB8AC3E}">
        <p14:creationId xmlns:p14="http://schemas.microsoft.com/office/powerpoint/2010/main" val="2578783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450805-083C-264A-81C2-FACD92085698}"/>
              </a:ext>
            </a:extLst>
          </p:cNvPr>
          <p:cNvSpPr/>
          <p:nvPr/>
        </p:nvSpPr>
        <p:spPr>
          <a:xfrm>
            <a:off x="0" y="0"/>
            <a:ext cx="12192000" cy="6858000"/>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8976BD-6134-5645-A935-EC8E2EEB9A61}"/>
              </a:ext>
            </a:extLst>
          </p:cNvPr>
          <p:cNvSpPr>
            <a:spLocks noGrp="1"/>
          </p:cNvSpPr>
          <p:nvPr>
            <p:ph type="title"/>
          </p:nvPr>
        </p:nvSpPr>
        <p:spPr>
          <a:xfrm>
            <a:off x="838200" y="2766218"/>
            <a:ext cx="10515600" cy="1325563"/>
          </a:xfrm>
        </p:spPr>
        <p:txBody>
          <a:bodyPr>
            <a:normAutofit fontScale="90000"/>
          </a:bodyPr>
          <a:lstStyle/>
          <a:p>
            <a:pPr algn="ctr"/>
            <a:r>
              <a:rPr lang="en-US" sz="5400" dirty="0">
                <a:solidFill>
                  <a:schemeClr val="bg1"/>
                </a:solidFill>
                <a:latin typeface="Goudy Old Style" panose="02020502050305020303" pitchFamily="18" charset="77"/>
              </a:rPr>
              <a:t>Provide an example of instructional resources based on a conceptual analysis</a:t>
            </a:r>
          </a:p>
        </p:txBody>
      </p:sp>
    </p:spTree>
    <p:extLst>
      <p:ext uri="{BB962C8B-B14F-4D97-AF65-F5344CB8AC3E}">
        <p14:creationId xmlns:p14="http://schemas.microsoft.com/office/powerpoint/2010/main" val="1832959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3DA0EF0-CC9F-B743-B195-3692DC4685EB}"/>
              </a:ext>
            </a:extLst>
          </p:cNvPr>
          <p:cNvSpPr>
            <a:spLocks noGrp="1"/>
          </p:cNvSpPr>
          <p:nvPr>
            <p:ph idx="1"/>
          </p:nvPr>
        </p:nvSpPr>
        <p:spPr>
          <a:xfrm>
            <a:off x="1169233" y="2336873"/>
            <a:ext cx="9990943" cy="4003966"/>
          </a:xfrm>
        </p:spPr>
        <p:txBody>
          <a:bodyPr>
            <a:normAutofit/>
          </a:bodyPr>
          <a:lstStyle/>
          <a:p>
            <a:pPr>
              <a:spcAft>
                <a:spcPts val="2400"/>
              </a:spcAft>
            </a:pPr>
            <a:r>
              <a:rPr lang="en-US" dirty="0">
                <a:latin typeface="Goudy Old Style" panose="02020502050305020303" pitchFamily="18" charset="77"/>
              </a:rPr>
              <a:t>A curricular objective might be stated as:  “students will be able to identify when two algebraic expressions are equivalent.”</a:t>
            </a:r>
          </a:p>
          <a:p>
            <a:pPr>
              <a:spcAft>
                <a:spcPts val="1200"/>
              </a:spcAft>
            </a:pPr>
            <a:r>
              <a:rPr lang="en-US" dirty="0">
                <a:latin typeface="Goudy Old Style" panose="02020502050305020303" pitchFamily="18" charset="77"/>
              </a:rPr>
              <a:t>A conceptual analysis is an answer to:  </a:t>
            </a:r>
          </a:p>
          <a:p>
            <a:pPr lvl="1">
              <a:spcAft>
                <a:spcPts val="1200"/>
              </a:spcAft>
            </a:pPr>
            <a:r>
              <a:rPr lang="en-US" dirty="0">
                <a:latin typeface="Goudy Old Style" panose="02020502050305020303" pitchFamily="18" charset="77"/>
              </a:rPr>
              <a:t>how might a student need to understand equivalence in order to do so productively?</a:t>
            </a:r>
          </a:p>
          <a:p>
            <a:pPr lvl="1">
              <a:spcAft>
                <a:spcPts val="1200"/>
              </a:spcAft>
            </a:pPr>
            <a:r>
              <a:rPr lang="en-US" dirty="0">
                <a:latin typeface="Goudy Old Style" panose="02020502050305020303" pitchFamily="18" charset="77"/>
              </a:rPr>
              <a:t>(what does it mean to have a “conceptual understanding” of the equivalence of algebraic expressions?”)</a:t>
            </a:r>
          </a:p>
        </p:txBody>
      </p:sp>
      <p:sp>
        <p:nvSpPr>
          <p:cNvPr id="12" name="Rectangle 11">
            <a:extLst>
              <a:ext uri="{FF2B5EF4-FFF2-40B4-BE49-F238E27FC236}">
                <a16:creationId xmlns:a16="http://schemas.microsoft.com/office/drawing/2014/main" id="{FAF727B8-0694-DE4D-934E-32965B371E08}"/>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EFFB10D-C80E-E44A-819E-60ED248DE628}"/>
              </a:ext>
            </a:extLst>
          </p:cNvPr>
          <p:cNvSpPr>
            <a:spLocks noGrp="1"/>
          </p:cNvSpPr>
          <p:nvPr>
            <p:ph type="title"/>
          </p:nvPr>
        </p:nvSpPr>
        <p:spPr>
          <a:xfrm>
            <a:off x="838200" y="365125"/>
            <a:ext cx="10515600" cy="1325563"/>
          </a:xfrm>
        </p:spPr>
        <p:txBody>
          <a:bodyPr/>
          <a:lstStyle/>
          <a:p>
            <a:pPr fontAlgn="base"/>
            <a:r>
              <a:rPr lang="en-US" dirty="0">
                <a:solidFill>
                  <a:schemeClr val="bg1"/>
                </a:solidFill>
                <a:latin typeface="Goudy Old Style" panose="02020502050305020303" pitchFamily="18" charset="77"/>
              </a:rPr>
              <a:t>An Example</a:t>
            </a:r>
          </a:p>
        </p:txBody>
      </p:sp>
      <p:pic>
        <p:nvPicPr>
          <p:cNvPr id="14" name="Content Placeholder 4" descr="Logo&#10;&#10;Description automatically generated">
            <a:extLst>
              <a:ext uri="{FF2B5EF4-FFF2-40B4-BE49-F238E27FC236}">
                <a16:creationId xmlns:a16="http://schemas.microsoft.com/office/drawing/2014/main" id="{01CFAD75-E28A-1F4A-A1EB-16C89F2BA18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extLst>
      <p:ext uri="{BB962C8B-B14F-4D97-AF65-F5344CB8AC3E}">
        <p14:creationId xmlns:p14="http://schemas.microsoft.com/office/powerpoint/2010/main" val="248324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3DA0EF0-CC9F-B743-B195-3692DC4685EB}"/>
              </a:ext>
            </a:extLst>
          </p:cNvPr>
          <p:cNvSpPr>
            <a:spLocks noGrp="1"/>
          </p:cNvSpPr>
          <p:nvPr>
            <p:ph idx="1"/>
          </p:nvPr>
        </p:nvSpPr>
        <p:spPr>
          <a:xfrm>
            <a:off x="913151" y="2306893"/>
            <a:ext cx="10365698" cy="4003966"/>
          </a:xfrm>
        </p:spPr>
        <p:txBody>
          <a:bodyPr>
            <a:normAutofit/>
          </a:bodyPr>
          <a:lstStyle/>
          <a:p>
            <a:pPr>
              <a:spcAft>
                <a:spcPts val="2400"/>
              </a:spcAft>
            </a:pPr>
            <a:r>
              <a:rPr lang="en-US" dirty="0">
                <a:latin typeface="Goudy Old Style" panose="02020502050305020303" pitchFamily="18" charset="77"/>
              </a:rPr>
              <a:t>A conceptual analysis is an answer to:  how might a student need to understand equivalence in order to do so?</a:t>
            </a:r>
          </a:p>
          <a:p>
            <a:pPr>
              <a:spcAft>
                <a:spcPts val="600"/>
              </a:spcAft>
            </a:pPr>
            <a:r>
              <a:rPr lang="en-US" dirty="0">
                <a:latin typeface="Goudy Old Style" panose="02020502050305020303" pitchFamily="18" charset="77"/>
              </a:rPr>
              <a:t>A “conceptual understanding” of equivalent expressions involves (at least) 3 complementary conceptions: expressions as equivalent when …</a:t>
            </a:r>
          </a:p>
          <a:p>
            <a:pPr lvl="1">
              <a:spcAft>
                <a:spcPts val="600"/>
              </a:spcAft>
            </a:pPr>
            <a:r>
              <a:rPr lang="en-US" b="1" i="1" u="sng" dirty="0">
                <a:latin typeface="Goudy Old Style" panose="02020502050305020303" pitchFamily="18" charset="77"/>
              </a:rPr>
              <a:t>Numerical</a:t>
            </a:r>
            <a:r>
              <a:rPr lang="en-US" dirty="0">
                <a:latin typeface="Goudy Old Style" panose="02020502050305020303" pitchFamily="18" charset="77"/>
              </a:rPr>
              <a:t>: they have the same numerical value for all “reasonable” inputs</a:t>
            </a:r>
          </a:p>
          <a:p>
            <a:pPr lvl="1">
              <a:spcAft>
                <a:spcPts val="600"/>
              </a:spcAft>
            </a:pPr>
            <a:r>
              <a:rPr lang="en-US" b="1" i="1" u="sng" dirty="0">
                <a:latin typeface="Goudy Old Style" panose="02020502050305020303" pitchFamily="18" charset="77"/>
              </a:rPr>
              <a:t>Transformational</a:t>
            </a:r>
            <a:r>
              <a:rPr lang="en-US" dirty="0">
                <a:latin typeface="Goudy Old Style" panose="02020502050305020303" pitchFamily="18" charset="77"/>
              </a:rPr>
              <a:t>: one can be manipulated into the other using algebraic properties</a:t>
            </a:r>
          </a:p>
          <a:p>
            <a:pPr lvl="1">
              <a:spcAft>
                <a:spcPts val="600"/>
              </a:spcAft>
            </a:pPr>
            <a:r>
              <a:rPr lang="en-US" b="1" i="1" u="sng" dirty="0">
                <a:latin typeface="Goudy Old Style" panose="02020502050305020303" pitchFamily="18" charset="77"/>
              </a:rPr>
              <a:t>Descriptive</a:t>
            </a:r>
            <a:r>
              <a:rPr lang="en-US" dirty="0">
                <a:latin typeface="Goudy Old Style" panose="02020502050305020303" pitchFamily="18" charset="77"/>
              </a:rPr>
              <a:t>:  they represent the same magnitude of a given quantity</a:t>
            </a:r>
          </a:p>
        </p:txBody>
      </p:sp>
      <p:sp>
        <p:nvSpPr>
          <p:cNvPr id="12" name="Rectangle 11">
            <a:extLst>
              <a:ext uri="{FF2B5EF4-FFF2-40B4-BE49-F238E27FC236}">
                <a16:creationId xmlns:a16="http://schemas.microsoft.com/office/drawing/2014/main" id="{FAF727B8-0694-DE4D-934E-32965B371E08}"/>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EFFB10D-C80E-E44A-819E-60ED248DE628}"/>
              </a:ext>
            </a:extLst>
          </p:cNvPr>
          <p:cNvSpPr>
            <a:spLocks noGrp="1"/>
          </p:cNvSpPr>
          <p:nvPr>
            <p:ph type="title"/>
          </p:nvPr>
        </p:nvSpPr>
        <p:spPr>
          <a:xfrm>
            <a:off x="838200" y="365125"/>
            <a:ext cx="10515600" cy="1325563"/>
          </a:xfrm>
        </p:spPr>
        <p:txBody>
          <a:bodyPr/>
          <a:lstStyle/>
          <a:p>
            <a:pPr fontAlgn="base"/>
            <a:r>
              <a:rPr lang="en-US" dirty="0">
                <a:solidFill>
                  <a:schemeClr val="bg1"/>
                </a:solidFill>
                <a:latin typeface="Goudy Old Style" panose="02020502050305020303" pitchFamily="18" charset="77"/>
              </a:rPr>
              <a:t>An Example</a:t>
            </a:r>
          </a:p>
        </p:txBody>
      </p:sp>
      <p:pic>
        <p:nvPicPr>
          <p:cNvPr id="14" name="Content Placeholder 4" descr="Logo&#10;&#10;Description automatically generated">
            <a:extLst>
              <a:ext uri="{FF2B5EF4-FFF2-40B4-BE49-F238E27FC236}">
                <a16:creationId xmlns:a16="http://schemas.microsoft.com/office/drawing/2014/main" id="{01CFAD75-E28A-1F4A-A1EB-16C89F2BA18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extLst>
      <p:ext uri="{BB962C8B-B14F-4D97-AF65-F5344CB8AC3E}">
        <p14:creationId xmlns:p14="http://schemas.microsoft.com/office/powerpoint/2010/main" val="131785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10;&#10;Description automatically generated">
            <a:extLst>
              <a:ext uri="{FF2B5EF4-FFF2-40B4-BE49-F238E27FC236}">
                <a16:creationId xmlns:a16="http://schemas.microsoft.com/office/drawing/2014/main" id="{79FEFE36-BAB9-F340-8653-7DE9F490EC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90" y="146576"/>
            <a:ext cx="6519472" cy="6612874"/>
          </a:xfrm>
          <a:prstGeom prst="rect">
            <a:avLst/>
          </a:prstGeom>
        </p:spPr>
      </p:pic>
      <p:sp>
        <p:nvSpPr>
          <p:cNvPr id="9" name="TextBox 8">
            <a:extLst>
              <a:ext uri="{FF2B5EF4-FFF2-40B4-BE49-F238E27FC236}">
                <a16:creationId xmlns:a16="http://schemas.microsoft.com/office/drawing/2014/main" id="{F6BBDCA1-FD1F-854F-B7A7-3732B3258A2F}"/>
              </a:ext>
            </a:extLst>
          </p:cNvPr>
          <p:cNvSpPr txBox="1"/>
          <p:nvPr/>
        </p:nvSpPr>
        <p:spPr>
          <a:xfrm>
            <a:off x="6815526" y="701212"/>
            <a:ext cx="3969895" cy="2062103"/>
          </a:xfrm>
          <a:prstGeom prst="rect">
            <a:avLst/>
          </a:prstGeom>
          <a:noFill/>
        </p:spPr>
        <p:txBody>
          <a:bodyPr wrap="square" rtlCol="0">
            <a:spAutoFit/>
          </a:bodyPr>
          <a:lstStyle/>
          <a:p>
            <a:pPr>
              <a:spcAft>
                <a:spcPts val="1200"/>
              </a:spcAft>
            </a:pPr>
            <a:r>
              <a:rPr lang="en-US" sz="3600" i="1" dirty="0">
                <a:solidFill>
                  <a:srgbClr val="521B93"/>
                </a:solidFill>
                <a:latin typeface="Goudy Old Style" panose="02020502050305020303" pitchFamily="18" charset="77"/>
              </a:rPr>
              <a:t>Numerical?</a:t>
            </a:r>
          </a:p>
          <a:p>
            <a:pPr>
              <a:spcAft>
                <a:spcPts val="1200"/>
              </a:spcAft>
            </a:pPr>
            <a:r>
              <a:rPr lang="en-US" sz="3600" i="1" dirty="0">
                <a:solidFill>
                  <a:srgbClr val="521B93"/>
                </a:solidFill>
                <a:latin typeface="Goudy Old Style" panose="02020502050305020303" pitchFamily="18" charset="77"/>
              </a:rPr>
              <a:t>Transformational?</a:t>
            </a:r>
          </a:p>
          <a:p>
            <a:pPr>
              <a:spcAft>
                <a:spcPts val="1200"/>
              </a:spcAft>
            </a:pPr>
            <a:r>
              <a:rPr lang="en-US" sz="3600" i="1" dirty="0">
                <a:solidFill>
                  <a:srgbClr val="521B93"/>
                </a:solidFill>
                <a:latin typeface="Goudy Old Style" panose="02020502050305020303" pitchFamily="18" charset="77"/>
              </a:rPr>
              <a:t>Descriptive?</a:t>
            </a:r>
          </a:p>
        </p:txBody>
      </p:sp>
      <p:sp>
        <p:nvSpPr>
          <p:cNvPr id="6" name="Rectangle 5">
            <a:extLst>
              <a:ext uri="{FF2B5EF4-FFF2-40B4-BE49-F238E27FC236}">
                <a16:creationId xmlns:a16="http://schemas.microsoft.com/office/drawing/2014/main" id="{A499BED1-555F-B247-92F0-5F6280805356}"/>
              </a:ext>
            </a:extLst>
          </p:cNvPr>
          <p:cNvSpPr/>
          <p:nvPr/>
        </p:nvSpPr>
        <p:spPr>
          <a:xfrm>
            <a:off x="6558196" y="3300707"/>
            <a:ext cx="5688768" cy="2092881"/>
          </a:xfrm>
          <a:prstGeom prst="rect">
            <a:avLst/>
          </a:prstGeom>
        </p:spPr>
        <p:txBody>
          <a:bodyPr wrap="square">
            <a:spAutoFit/>
          </a:bodyPr>
          <a:lstStyle/>
          <a:p>
            <a:pPr>
              <a:spcAft>
                <a:spcPts val="1200"/>
              </a:spcAft>
            </a:pPr>
            <a:r>
              <a:rPr lang="en-US" sz="2400" dirty="0">
                <a:latin typeface="Goudy Old Style" panose="02020502050305020303" pitchFamily="18" charset="77"/>
              </a:rPr>
              <a:t>A conceptual analysis is an answer to:</a:t>
            </a:r>
            <a:r>
              <a:rPr lang="en-US" sz="3000" i="1" dirty="0">
                <a:latin typeface="Goudy Old Style" panose="02020502050305020303" pitchFamily="18" charset="77"/>
              </a:rPr>
              <a:t> </a:t>
            </a:r>
          </a:p>
          <a:p>
            <a:r>
              <a:rPr lang="en-US" sz="3000" i="1" dirty="0">
                <a:solidFill>
                  <a:srgbClr val="0070C0"/>
                </a:solidFill>
                <a:latin typeface="Goudy Old Style" panose="02020502050305020303" pitchFamily="18" charset="77"/>
              </a:rPr>
              <a:t>How might a student need to conceptualize equivalence to successfully perform these operations?</a:t>
            </a:r>
          </a:p>
        </p:txBody>
      </p:sp>
    </p:spTree>
    <p:extLst>
      <p:ext uri="{BB962C8B-B14F-4D97-AF65-F5344CB8AC3E}">
        <p14:creationId xmlns:p14="http://schemas.microsoft.com/office/powerpoint/2010/main" val="3482674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3DA0EF0-CC9F-B743-B195-3692DC4685EB}"/>
              </a:ext>
            </a:extLst>
          </p:cNvPr>
          <p:cNvSpPr>
            <a:spLocks noGrp="1"/>
          </p:cNvSpPr>
          <p:nvPr>
            <p:ph idx="1"/>
          </p:nvPr>
        </p:nvSpPr>
        <p:spPr>
          <a:xfrm>
            <a:off x="913151" y="2190749"/>
            <a:ext cx="10365698" cy="4120110"/>
          </a:xfrm>
        </p:spPr>
        <p:txBody>
          <a:bodyPr>
            <a:normAutofit/>
          </a:bodyPr>
          <a:lstStyle/>
          <a:p>
            <a:pPr marL="0" indent="0">
              <a:spcAft>
                <a:spcPts val="1200"/>
              </a:spcAft>
              <a:buNone/>
            </a:pPr>
            <a:r>
              <a:rPr lang="en-US" dirty="0">
                <a:latin typeface="Goudy Old Style" panose="02020502050305020303" pitchFamily="18" charset="77"/>
              </a:rPr>
              <a:t>A conceptual analysis is an answer to:</a:t>
            </a:r>
            <a:r>
              <a:rPr lang="en-US" sz="3600" i="1" dirty="0">
                <a:latin typeface="Goudy Old Style" panose="02020502050305020303" pitchFamily="18" charset="77"/>
              </a:rPr>
              <a:t> </a:t>
            </a:r>
          </a:p>
          <a:p>
            <a:pPr marL="0" indent="0">
              <a:buNone/>
            </a:pPr>
            <a:r>
              <a:rPr lang="en-US" sz="3600" i="1" dirty="0">
                <a:solidFill>
                  <a:srgbClr val="0070C0"/>
                </a:solidFill>
                <a:latin typeface="Goudy Old Style" panose="02020502050305020303" pitchFamily="18" charset="77"/>
              </a:rPr>
              <a:t>How might a student need to conceptualize equivalence to successfully perform these operations?</a:t>
            </a:r>
          </a:p>
          <a:p>
            <a:pPr marL="0" indent="0">
              <a:spcAft>
                <a:spcPts val="2400"/>
              </a:spcAft>
              <a:buNone/>
            </a:pPr>
            <a:endParaRPr lang="en-US" sz="3600" dirty="0">
              <a:latin typeface="Goudy Old Style" panose="02020502050305020303" pitchFamily="18" charset="77"/>
            </a:endParaRPr>
          </a:p>
        </p:txBody>
      </p:sp>
      <p:sp>
        <p:nvSpPr>
          <p:cNvPr id="12" name="Rectangle 11">
            <a:extLst>
              <a:ext uri="{FF2B5EF4-FFF2-40B4-BE49-F238E27FC236}">
                <a16:creationId xmlns:a16="http://schemas.microsoft.com/office/drawing/2014/main" id="{FAF727B8-0694-DE4D-934E-32965B371E08}"/>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EFFB10D-C80E-E44A-819E-60ED248DE628}"/>
              </a:ext>
            </a:extLst>
          </p:cNvPr>
          <p:cNvSpPr>
            <a:spLocks noGrp="1"/>
          </p:cNvSpPr>
          <p:nvPr>
            <p:ph type="title"/>
          </p:nvPr>
        </p:nvSpPr>
        <p:spPr>
          <a:xfrm>
            <a:off x="838200" y="365125"/>
            <a:ext cx="10515600" cy="1325563"/>
          </a:xfrm>
        </p:spPr>
        <p:txBody>
          <a:bodyPr/>
          <a:lstStyle/>
          <a:p>
            <a:pPr fontAlgn="base"/>
            <a:r>
              <a:rPr lang="en-US" dirty="0">
                <a:solidFill>
                  <a:schemeClr val="bg1"/>
                </a:solidFill>
                <a:latin typeface="Goudy Old Style" panose="02020502050305020303" pitchFamily="18" charset="77"/>
              </a:rPr>
              <a:t>An Example</a:t>
            </a:r>
          </a:p>
        </p:txBody>
      </p:sp>
      <p:pic>
        <p:nvPicPr>
          <p:cNvPr id="14" name="Content Placeholder 4" descr="Logo&#10;&#10;Description automatically generated">
            <a:extLst>
              <a:ext uri="{FF2B5EF4-FFF2-40B4-BE49-F238E27FC236}">
                <a16:creationId xmlns:a16="http://schemas.microsoft.com/office/drawing/2014/main" id="{01CFAD75-E28A-1F4A-A1EB-16C89F2BA18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pic>
        <p:nvPicPr>
          <p:cNvPr id="7" name="Picture 6" descr="Table&#10;&#10;Description automatically generated">
            <a:extLst>
              <a:ext uri="{FF2B5EF4-FFF2-40B4-BE49-F238E27FC236}">
                <a16:creationId xmlns:a16="http://schemas.microsoft.com/office/drawing/2014/main" id="{91EAC5D3-C0E6-2343-9A1D-66E16E61E9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7682" y="4346112"/>
            <a:ext cx="4810594" cy="2110771"/>
          </a:xfrm>
          <a:prstGeom prst="rect">
            <a:avLst/>
          </a:prstGeom>
        </p:spPr>
      </p:pic>
      <p:sp>
        <p:nvSpPr>
          <p:cNvPr id="8" name="TextBox 7">
            <a:extLst>
              <a:ext uri="{FF2B5EF4-FFF2-40B4-BE49-F238E27FC236}">
                <a16:creationId xmlns:a16="http://schemas.microsoft.com/office/drawing/2014/main" id="{89165C6B-ACB2-7645-A71E-ADA48F5040CF}"/>
              </a:ext>
            </a:extLst>
          </p:cNvPr>
          <p:cNvSpPr txBox="1"/>
          <p:nvPr/>
        </p:nvSpPr>
        <p:spPr>
          <a:xfrm>
            <a:off x="7565035" y="4250804"/>
            <a:ext cx="3969895" cy="2062103"/>
          </a:xfrm>
          <a:prstGeom prst="rect">
            <a:avLst/>
          </a:prstGeom>
          <a:noFill/>
        </p:spPr>
        <p:txBody>
          <a:bodyPr wrap="square" rtlCol="0">
            <a:spAutoFit/>
          </a:bodyPr>
          <a:lstStyle/>
          <a:p>
            <a:pPr>
              <a:spcAft>
                <a:spcPts val="1200"/>
              </a:spcAft>
            </a:pPr>
            <a:r>
              <a:rPr lang="en-US" sz="3600" i="1" dirty="0">
                <a:solidFill>
                  <a:srgbClr val="521B93"/>
                </a:solidFill>
                <a:latin typeface="Goudy Old Style" panose="02020502050305020303" pitchFamily="18" charset="77"/>
              </a:rPr>
              <a:t>Numerical?</a:t>
            </a:r>
          </a:p>
          <a:p>
            <a:pPr>
              <a:spcAft>
                <a:spcPts val="1200"/>
              </a:spcAft>
            </a:pPr>
            <a:r>
              <a:rPr lang="en-US" sz="3600" i="1" dirty="0">
                <a:solidFill>
                  <a:srgbClr val="521B93"/>
                </a:solidFill>
                <a:latin typeface="Goudy Old Style" panose="02020502050305020303" pitchFamily="18" charset="77"/>
              </a:rPr>
              <a:t>Transformational?</a:t>
            </a:r>
          </a:p>
          <a:p>
            <a:pPr>
              <a:spcAft>
                <a:spcPts val="1200"/>
              </a:spcAft>
            </a:pPr>
            <a:r>
              <a:rPr lang="en-US" sz="3600" i="1" dirty="0">
                <a:solidFill>
                  <a:srgbClr val="521B93"/>
                </a:solidFill>
                <a:latin typeface="Goudy Old Style" panose="02020502050305020303" pitchFamily="18" charset="77"/>
              </a:rPr>
              <a:t>Descriptive?</a:t>
            </a:r>
          </a:p>
        </p:txBody>
      </p:sp>
    </p:spTree>
    <p:extLst>
      <p:ext uri="{BB962C8B-B14F-4D97-AF65-F5344CB8AC3E}">
        <p14:creationId xmlns:p14="http://schemas.microsoft.com/office/powerpoint/2010/main" val="1058850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450805-083C-264A-81C2-FACD92085698}"/>
              </a:ext>
            </a:extLst>
          </p:cNvPr>
          <p:cNvSpPr/>
          <p:nvPr/>
        </p:nvSpPr>
        <p:spPr>
          <a:xfrm>
            <a:off x="0" y="0"/>
            <a:ext cx="12192000" cy="6858000"/>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8976BD-6134-5645-A935-EC8E2EEB9A61}"/>
              </a:ext>
            </a:extLst>
          </p:cNvPr>
          <p:cNvSpPr>
            <a:spLocks noGrp="1"/>
          </p:cNvSpPr>
          <p:nvPr>
            <p:ph type="title"/>
          </p:nvPr>
        </p:nvSpPr>
        <p:spPr>
          <a:xfrm>
            <a:off x="838200" y="2766218"/>
            <a:ext cx="10515600" cy="1325563"/>
          </a:xfrm>
        </p:spPr>
        <p:txBody>
          <a:bodyPr>
            <a:normAutofit/>
          </a:bodyPr>
          <a:lstStyle/>
          <a:p>
            <a:pPr algn="ctr"/>
            <a:r>
              <a:rPr lang="en-US" sz="5400" dirty="0">
                <a:solidFill>
                  <a:schemeClr val="bg1"/>
                </a:solidFill>
                <a:latin typeface="Goudy Old Style" panose="02020502050305020303" pitchFamily="18" charset="77"/>
              </a:rPr>
              <a:t>What is a </a:t>
            </a:r>
            <a:r>
              <a:rPr lang="en-US" sz="5400" i="1" dirty="0">
                <a:solidFill>
                  <a:schemeClr val="bg1"/>
                </a:solidFill>
                <a:latin typeface="Goudy Old Style" panose="02020502050305020303" pitchFamily="18" charset="77"/>
              </a:rPr>
              <a:t>conceptual analysis</a:t>
            </a:r>
            <a:r>
              <a:rPr lang="en-US" sz="5400" dirty="0">
                <a:solidFill>
                  <a:schemeClr val="bg1"/>
                </a:solidFill>
                <a:latin typeface="Goudy Old Style" panose="02020502050305020303" pitchFamily="18" charset="77"/>
              </a:rPr>
              <a:t>?</a:t>
            </a:r>
          </a:p>
        </p:txBody>
      </p:sp>
    </p:spTree>
    <p:extLst>
      <p:ext uri="{BB962C8B-B14F-4D97-AF65-F5344CB8AC3E}">
        <p14:creationId xmlns:p14="http://schemas.microsoft.com/office/powerpoint/2010/main" val="3602947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3DA0EF0-CC9F-B743-B195-3692DC4685EB}"/>
              </a:ext>
            </a:extLst>
          </p:cNvPr>
          <p:cNvSpPr>
            <a:spLocks noGrp="1"/>
          </p:cNvSpPr>
          <p:nvPr>
            <p:ph idx="1"/>
          </p:nvPr>
        </p:nvSpPr>
        <p:spPr>
          <a:xfrm>
            <a:off x="763250" y="2003438"/>
            <a:ext cx="10365698" cy="3932667"/>
          </a:xfrm>
        </p:spPr>
        <p:txBody>
          <a:bodyPr>
            <a:normAutofit/>
          </a:bodyPr>
          <a:lstStyle/>
          <a:p>
            <a:pPr marL="0" indent="0">
              <a:spcAft>
                <a:spcPts val="1200"/>
              </a:spcAft>
              <a:buNone/>
            </a:pPr>
            <a:r>
              <a:rPr lang="en-US" dirty="0">
                <a:latin typeface="Goudy Old Style" panose="02020502050305020303" pitchFamily="18" charset="77"/>
              </a:rPr>
              <a:t>A conceptual analysis is an answer to:</a:t>
            </a:r>
            <a:r>
              <a:rPr lang="en-US" sz="3600" i="1" dirty="0">
                <a:latin typeface="Goudy Old Style" panose="02020502050305020303" pitchFamily="18" charset="77"/>
              </a:rPr>
              <a:t> </a:t>
            </a:r>
          </a:p>
          <a:p>
            <a:pPr marL="0" indent="0">
              <a:buNone/>
            </a:pPr>
            <a:r>
              <a:rPr lang="en-US" sz="3600" i="1" dirty="0">
                <a:solidFill>
                  <a:srgbClr val="0070C0"/>
                </a:solidFill>
                <a:latin typeface="Goudy Old Style" panose="02020502050305020303" pitchFamily="18" charset="77"/>
              </a:rPr>
              <a:t>How might a student need to conceptualize equivalence to successfully perform these operations?</a:t>
            </a:r>
          </a:p>
          <a:p>
            <a:pPr marL="0" indent="0">
              <a:spcAft>
                <a:spcPts val="2400"/>
              </a:spcAft>
              <a:buNone/>
            </a:pPr>
            <a:endParaRPr lang="en-US" sz="3600" dirty="0">
              <a:latin typeface="Goudy Old Style" panose="02020502050305020303" pitchFamily="18" charset="77"/>
            </a:endParaRPr>
          </a:p>
        </p:txBody>
      </p:sp>
      <p:sp>
        <p:nvSpPr>
          <p:cNvPr id="12" name="Rectangle 11">
            <a:extLst>
              <a:ext uri="{FF2B5EF4-FFF2-40B4-BE49-F238E27FC236}">
                <a16:creationId xmlns:a16="http://schemas.microsoft.com/office/drawing/2014/main" id="{FAF727B8-0694-DE4D-934E-32965B371E08}"/>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EFFB10D-C80E-E44A-819E-60ED248DE628}"/>
              </a:ext>
            </a:extLst>
          </p:cNvPr>
          <p:cNvSpPr>
            <a:spLocks noGrp="1"/>
          </p:cNvSpPr>
          <p:nvPr>
            <p:ph type="title"/>
          </p:nvPr>
        </p:nvSpPr>
        <p:spPr>
          <a:xfrm>
            <a:off x="838200" y="365125"/>
            <a:ext cx="10515600" cy="1325563"/>
          </a:xfrm>
        </p:spPr>
        <p:txBody>
          <a:bodyPr/>
          <a:lstStyle/>
          <a:p>
            <a:pPr fontAlgn="base"/>
            <a:r>
              <a:rPr lang="en-US" dirty="0">
                <a:solidFill>
                  <a:schemeClr val="bg1"/>
                </a:solidFill>
                <a:latin typeface="Goudy Old Style" panose="02020502050305020303" pitchFamily="18" charset="77"/>
              </a:rPr>
              <a:t>An Example</a:t>
            </a:r>
          </a:p>
        </p:txBody>
      </p:sp>
      <p:pic>
        <p:nvPicPr>
          <p:cNvPr id="14" name="Content Placeholder 4" descr="Logo&#10;&#10;Description automatically generated">
            <a:extLst>
              <a:ext uri="{FF2B5EF4-FFF2-40B4-BE49-F238E27FC236}">
                <a16:creationId xmlns:a16="http://schemas.microsoft.com/office/drawing/2014/main" id="{01CFAD75-E28A-1F4A-A1EB-16C89F2BA18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
        <p:nvSpPr>
          <p:cNvPr id="8" name="TextBox 7">
            <a:extLst>
              <a:ext uri="{FF2B5EF4-FFF2-40B4-BE49-F238E27FC236}">
                <a16:creationId xmlns:a16="http://schemas.microsoft.com/office/drawing/2014/main" id="{89165C6B-ACB2-7645-A71E-ADA48F5040CF}"/>
              </a:ext>
            </a:extLst>
          </p:cNvPr>
          <p:cNvSpPr txBox="1"/>
          <p:nvPr/>
        </p:nvSpPr>
        <p:spPr>
          <a:xfrm>
            <a:off x="4387447" y="4376173"/>
            <a:ext cx="7568783" cy="646331"/>
          </a:xfrm>
          <a:prstGeom prst="rect">
            <a:avLst/>
          </a:prstGeom>
          <a:noFill/>
        </p:spPr>
        <p:txBody>
          <a:bodyPr wrap="square" rtlCol="0">
            <a:spAutoFit/>
          </a:bodyPr>
          <a:lstStyle/>
          <a:p>
            <a:pPr>
              <a:spcAft>
                <a:spcPts val="1200"/>
              </a:spcAft>
            </a:pPr>
            <a:r>
              <a:rPr lang="en-US" sz="3600" i="1" dirty="0">
                <a:solidFill>
                  <a:srgbClr val="521B93"/>
                </a:solidFill>
                <a:latin typeface="Goudy Old Style" panose="02020502050305020303" pitchFamily="18" charset="77"/>
              </a:rPr>
              <a:t>Numerical?  Transformational?  Descriptive?</a:t>
            </a:r>
          </a:p>
        </p:txBody>
      </p:sp>
      <p:pic>
        <p:nvPicPr>
          <p:cNvPr id="9" name="Picture 8" descr="Chart, scatter chart&#10;&#10;Description automatically generated">
            <a:extLst>
              <a:ext uri="{FF2B5EF4-FFF2-40B4-BE49-F238E27FC236}">
                <a16:creationId xmlns:a16="http://schemas.microsoft.com/office/drawing/2014/main" id="{C5266B0A-D11F-674A-B80C-DE2A41FAB2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5704" y="4000735"/>
            <a:ext cx="2746304" cy="2536792"/>
          </a:xfrm>
          <a:prstGeom prst="rect">
            <a:avLst/>
          </a:prstGeom>
        </p:spPr>
      </p:pic>
      <p:sp>
        <p:nvSpPr>
          <p:cNvPr id="2" name="Rectangle 1">
            <a:extLst>
              <a:ext uri="{FF2B5EF4-FFF2-40B4-BE49-F238E27FC236}">
                <a16:creationId xmlns:a16="http://schemas.microsoft.com/office/drawing/2014/main" id="{C0A5654E-B161-5248-915D-DE49FA77C240}"/>
              </a:ext>
            </a:extLst>
          </p:cNvPr>
          <p:cNvSpPr/>
          <p:nvPr/>
        </p:nvSpPr>
        <p:spPr>
          <a:xfrm>
            <a:off x="4256906" y="5494889"/>
            <a:ext cx="7829863" cy="523220"/>
          </a:xfrm>
          <a:prstGeom prst="rect">
            <a:avLst/>
          </a:prstGeom>
        </p:spPr>
        <p:txBody>
          <a:bodyPr wrap="square">
            <a:spAutoFit/>
          </a:bodyPr>
          <a:lstStyle/>
          <a:p>
            <a:r>
              <a:rPr lang="en-US" sz="2800" i="1" dirty="0">
                <a:solidFill>
                  <a:srgbClr val="C00000"/>
                </a:solidFill>
                <a:latin typeface="Goudy Old Style" panose="02020502050305020303" pitchFamily="18" charset="77"/>
              </a:rPr>
              <a:t>Why might it be useful to outline these three understandings?</a:t>
            </a:r>
          </a:p>
        </p:txBody>
      </p:sp>
    </p:spTree>
    <p:extLst>
      <p:ext uri="{BB962C8B-B14F-4D97-AF65-F5344CB8AC3E}">
        <p14:creationId xmlns:p14="http://schemas.microsoft.com/office/powerpoint/2010/main" val="3178535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4" name="Image" descr="Image"/>
          <p:cNvPicPr>
            <a:picLocks noChangeAspect="1"/>
          </p:cNvPicPr>
          <p:nvPr/>
        </p:nvPicPr>
        <p:blipFill>
          <a:blip r:embed="rId2"/>
          <a:stretch>
            <a:fillRect/>
          </a:stretch>
        </p:blipFill>
        <p:spPr>
          <a:xfrm>
            <a:off x="5233740" y="2805074"/>
            <a:ext cx="4958724" cy="2245959"/>
          </a:xfrm>
          <a:prstGeom prst="rect">
            <a:avLst/>
          </a:prstGeom>
          <a:ln w="12700">
            <a:miter lim="400000"/>
          </a:ln>
        </p:spPr>
      </p:pic>
      <p:grpSp>
        <p:nvGrpSpPr>
          <p:cNvPr id="347" name="Group"/>
          <p:cNvGrpSpPr/>
          <p:nvPr/>
        </p:nvGrpSpPr>
        <p:grpSpPr>
          <a:xfrm>
            <a:off x="2338910" y="2574480"/>
            <a:ext cx="2020142" cy="2248398"/>
            <a:chOff x="0" y="0"/>
            <a:chExt cx="2873089" cy="3197721"/>
          </a:xfrm>
        </p:grpSpPr>
        <p:sp>
          <p:nvSpPr>
            <p:cNvPr id="345" name="Triangle"/>
            <p:cNvSpPr/>
            <p:nvPr/>
          </p:nvSpPr>
          <p:spPr>
            <a:xfrm>
              <a:off x="0" y="0"/>
              <a:ext cx="2873089" cy="312466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close/>
                </a:path>
              </a:pathLst>
            </a:custGeom>
            <a:noFill/>
            <a:ln w="38100" cap="flat">
              <a:solidFill>
                <a:srgbClr val="000000"/>
              </a:solidFill>
              <a:prstDash val="solid"/>
              <a:miter lim="400000"/>
            </a:ln>
            <a:effectLst/>
          </p:spPr>
          <p:txBody>
            <a:bodyPr wrap="square" lIns="21771" tIns="21771" rIns="21771" bIns="21771" numCol="1" anchor="ctr">
              <a:noAutofit/>
            </a:bodyPr>
            <a:lstStyle/>
            <a:p>
              <a:pPr>
                <a:defRPr sz="2800">
                  <a:solidFill>
                    <a:srgbClr val="FFFFFF"/>
                  </a:solidFill>
                  <a:effectLst>
                    <a:outerShdw blurRad="38100" dist="12700" dir="5400000" rotWithShape="0">
                      <a:srgbClr val="000000">
                        <a:alpha val="50000"/>
                      </a:srgbClr>
                    </a:outerShdw>
                  </a:effectLst>
                </a:defRPr>
              </a:pPr>
              <a:endParaRPr sz="1969"/>
            </a:p>
          </p:txBody>
        </p:sp>
        <p:sp>
          <p:nvSpPr>
            <p:cNvPr id="346" name="θ"/>
            <p:cNvSpPr txBox="1"/>
            <p:nvPr/>
          </p:nvSpPr>
          <p:spPr>
            <a:xfrm>
              <a:off x="453804" y="2427349"/>
              <a:ext cx="352069" cy="77037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numCol="1" anchor="ctr">
              <a:spAutoFit/>
            </a:bodyPr>
            <a:lstStyle>
              <a:lvl1pPr defTabSz="800100">
                <a:defRPr sz="4600" i="1">
                  <a:latin typeface="Times New Roman"/>
                  <a:ea typeface="Times New Roman"/>
                  <a:cs typeface="Times New Roman"/>
                  <a:sym typeface="Times New Roman"/>
                </a:defRPr>
              </a:lvl1pPr>
            </a:lstStyle>
            <a:p>
              <a:r>
                <a:rPr sz="3234"/>
                <a:t>θ</a:t>
              </a:r>
            </a:p>
          </p:txBody>
        </p:sp>
      </p:grpSp>
      <p:sp>
        <p:nvSpPr>
          <p:cNvPr id="348" name="Line"/>
          <p:cNvSpPr/>
          <p:nvPr/>
        </p:nvSpPr>
        <p:spPr>
          <a:xfrm flipV="1">
            <a:off x="2973343" y="3853656"/>
            <a:ext cx="1269887" cy="633073"/>
          </a:xfrm>
          <a:prstGeom prst="line">
            <a:avLst/>
          </a:prstGeom>
          <a:ln w="50800">
            <a:solidFill>
              <a:srgbClr val="007F00"/>
            </a:solidFill>
            <a:miter lim="400000"/>
            <a:tailEnd type="triangle"/>
          </a:ln>
        </p:spPr>
        <p:txBody>
          <a:bodyPr lIns="21771" tIns="21771" rIns="21771" bIns="21771" anchor="ctr"/>
          <a:lstStyle/>
          <a:p>
            <a:pPr>
              <a:defRPr sz="2800">
                <a:solidFill>
                  <a:srgbClr val="FFFFFF"/>
                </a:solidFill>
                <a:effectLst>
                  <a:outerShdw blurRad="38100" dist="12700" dir="5400000" rotWithShape="0">
                    <a:srgbClr val="000000">
                      <a:alpha val="50000"/>
                    </a:srgbClr>
                  </a:outerShdw>
                </a:effectLst>
              </a:defRPr>
            </a:pPr>
            <a:endParaRPr sz="1969"/>
          </a:p>
        </p:txBody>
      </p:sp>
      <p:sp>
        <p:nvSpPr>
          <p:cNvPr id="349" name="Line"/>
          <p:cNvSpPr/>
          <p:nvPr/>
        </p:nvSpPr>
        <p:spPr>
          <a:xfrm flipH="1" flipV="1">
            <a:off x="3573716" y="3526816"/>
            <a:ext cx="629714" cy="284998"/>
          </a:xfrm>
          <a:prstGeom prst="line">
            <a:avLst/>
          </a:prstGeom>
          <a:ln w="50800">
            <a:solidFill>
              <a:srgbClr val="007F00"/>
            </a:solidFill>
            <a:miter lim="400000"/>
            <a:tailEnd type="triangle"/>
          </a:ln>
        </p:spPr>
        <p:txBody>
          <a:bodyPr lIns="21771" tIns="21771" rIns="21771" bIns="21771" anchor="ctr"/>
          <a:lstStyle/>
          <a:p>
            <a:pPr>
              <a:defRPr sz="2800">
                <a:solidFill>
                  <a:srgbClr val="FFFFFF"/>
                </a:solidFill>
                <a:effectLst>
                  <a:outerShdw blurRad="38100" dist="12700" dir="5400000" rotWithShape="0">
                    <a:srgbClr val="000000">
                      <a:alpha val="50000"/>
                    </a:srgbClr>
                  </a:outerShdw>
                </a:effectLst>
              </a:defRPr>
            </a:pPr>
            <a:endParaRPr sz="1969"/>
          </a:p>
        </p:txBody>
      </p:sp>
      <p:sp>
        <p:nvSpPr>
          <p:cNvPr id="350" name="Opp."/>
          <p:cNvSpPr txBox="1"/>
          <p:nvPr/>
        </p:nvSpPr>
        <p:spPr>
          <a:xfrm>
            <a:off x="4415250" y="3423991"/>
            <a:ext cx="752495" cy="4767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lvl1pPr defTabSz="800100">
              <a:defRPr sz="4000">
                <a:latin typeface="Times New Roman"/>
                <a:ea typeface="Times New Roman"/>
                <a:cs typeface="Times New Roman"/>
                <a:sym typeface="Times New Roman"/>
              </a:defRPr>
            </a:lvl1pPr>
          </a:lstStyle>
          <a:p>
            <a:r>
              <a:rPr sz="2812"/>
              <a:t>Opp.</a:t>
            </a:r>
          </a:p>
        </p:txBody>
      </p:sp>
      <p:sp>
        <p:nvSpPr>
          <p:cNvPr id="351" name="Hyp."/>
          <p:cNvSpPr txBox="1"/>
          <p:nvPr/>
        </p:nvSpPr>
        <p:spPr>
          <a:xfrm>
            <a:off x="2684279" y="3151848"/>
            <a:ext cx="752495" cy="4767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lvl1pPr defTabSz="800100">
              <a:defRPr sz="4000">
                <a:latin typeface="Times New Roman"/>
                <a:ea typeface="Times New Roman"/>
                <a:cs typeface="Times New Roman"/>
                <a:sym typeface="Times New Roman"/>
              </a:defRPr>
            </a:lvl1pPr>
          </a:lstStyle>
          <a:p>
            <a:r>
              <a:rPr sz="2812"/>
              <a:t>Hyp.</a:t>
            </a:r>
          </a:p>
        </p:txBody>
      </p:sp>
      <p:sp>
        <p:nvSpPr>
          <p:cNvPr id="352" name="sin(θ) = Opp/Hyp."/>
          <p:cNvSpPr txBox="1"/>
          <p:nvPr/>
        </p:nvSpPr>
        <p:spPr>
          <a:xfrm>
            <a:off x="1999536" y="4826644"/>
            <a:ext cx="2695334" cy="4767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p>
            <a:pPr defTabSz="562550">
              <a:defRPr sz="4000">
                <a:latin typeface="Times New Roman"/>
                <a:ea typeface="Times New Roman"/>
                <a:cs typeface="Times New Roman"/>
                <a:sym typeface="Times New Roman"/>
              </a:defRPr>
            </a:pPr>
            <a:r>
              <a:rPr sz="2812"/>
              <a:t>sin(</a:t>
            </a:r>
            <a:r>
              <a:rPr sz="2812" i="1"/>
              <a:t>θ</a:t>
            </a:r>
            <a:r>
              <a:rPr sz="2812"/>
              <a:t>) = Opp/Hyp.</a:t>
            </a:r>
          </a:p>
        </p:txBody>
      </p:sp>
      <p:sp>
        <p:nvSpPr>
          <p:cNvPr id="12" name="Rectangle 11">
            <a:extLst>
              <a:ext uri="{FF2B5EF4-FFF2-40B4-BE49-F238E27FC236}">
                <a16:creationId xmlns:a16="http://schemas.microsoft.com/office/drawing/2014/main" id="{3489A353-0267-4045-B604-DD0902F7293F}"/>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D121DF6C-E748-FA4F-A469-00EADE58D7BD}"/>
              </a:ext>
            </a:extLst>
          </p:cNvPr>
          <p:cNvSpPr>
            <a:spLocks noGrp="1"/>
          </p:cNvSpPr>
          <p:nvPr>
            <p:ph type="title"/>
          </p:nvPr>
        </p:nvSpPr>
        <p:spPr>
          <a:xfrm>
            <a:off x="838200" y="365125"/>
            <a:ext cx="10515600" cy="1325563"/>
          </a:xfrm>
        </p:spPr>
        <p:txBody>
          <a:bodyPr/>
          <a:lstStyle/>
          <a:p>
            <a:pPr fontAlgn="base"/>
            <a:r>
              <a:rPr lang="en-US" dirty="0">
                <a:solidFill>
                  <a:schemeClr val="bg1"/>
                </a:solidFill>
                <a:latin typeface="Goudy Old Style" panose="02020502050305020303" pitchFamily="18" charset="77"/>
              </a:rPr>
              <a:t>Example: </a:t>
            </a:r>
            <a:r>
              <a:rPr lang="en-US" i="1" dirty="0">
                <a:solidFill>
                  <a:schemeClr val="bg1"/>
                </a:solidFill>
                <a:latin typeface="Goudy Old Style" panose="02020502050305020303" pitchFamily="18" charset="77"/>
              </a:rPr>
              <a:t>The sine function</a:t>
            </a:r>
            <a:endParaRPr lang="en-US" dirty="0">
              <a:solidFill>
                <a:schemeClr val="bg1"/>
              </a:solidFill>
              <a:latin typeface="Goudy Old Style" panose="02020502050305020303" pitchFamily="18" charset="77"/>
            </a:endParaRPr>
          </a:p>
        </p:txBody>
      </p:sp>
      <p:pic>
        <p:nvPicPr>
          <p:cNvPr id="14" name="Content Placeholder 4" descr="Logo&#10;&#10;Description automatically generated">
            <a:extLst>
              <a:ext uri="{FF2B5EF4-FFF2-40B4-BE49-F238E27FC236}">
                <a16:creationId xmlns:a16="http://schemas.microsoft.com/office/drawing/2014/main" id="{0A4647AB-98D4-CA41-A8A9-C3D729E0303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347"/>
                                        </p:tgtEl>
                                        <p:attrNameLst>
                                          <p:attrName>style.visibility</p:attrName>
                                        </p:attrNameLst>
                                      </p:cBhvr>
                                      <p:to>
                                        <p:strVal val="visible"/>
                                      </p:to>
                                    </p:set>
                                    <p:animEffect transition="in" filter="dissolve">
                                      <p:cBhvr>
                                        <p:cTn id="7" dur="500"/>
                                        <p:tgtEl>
                                          <p:spTgt spid="34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348"/>
                                        </p:tgtEl>
                                        <p:attrNameLst>
                                          <p:attrName>style.visibility</p:attrName>
                                        </p:attrNameLst>
                                      </p:cBhvr>
                                      <p:to>
                                        <p:strVal val="visible"/>
                                      </p:to>
                                    </p:set>
                                    <p:animEffect transition="in" filter="wipe(left)">
                                      <p:cBhvr>
                                        <p:cTn id="12" dur="500"/>
                                        <p:tgtEl>
                                          <p:spTgt spid="348"/>
                                        </p:tgtEl>
                                      </p:cBhvr>
                                    </p:animEffect>
                                  </p:childTnLst>
                                </p:cTn>
                              </p:par>
                            </p:childTnLst>
                          </p:cTn>
                        </p:par>
                        <p:par>
                          <p:cTn id="13" fill="hold">
                            <p:stCondLst>
                              <p:cond delay="500"/>
                            </p:stCondLst>
                            <p:childTnLst>
                              <p:par>
                                <p:cTn id="14" presetID="9" presetClass="entr" fill="hold" grpId="0" nodeType="afterEffect">
                                  <p:stCondLst>
                                    <p:cond delay="0"/>
                                  </p:stCondLst>
                                  <p:iterate>
                                    <p:tmAbs val="0"/>
                                  </p:iterate>
                                  <p:childTnLst>
                                    <p:set>
                                      <p:cBhvr>
                                        <p:cTn id="15" fill="hold"/>
                                        <p:tgtEl>
                                          <p:spTgt spid="350"/>
                                        </p:tgtEl>
                                        <p:attrNameLst>
                                          <p:attrName>style.visibility</p:attrName>
                                        </p:attrNameLst>
                                      </p:cBhvr>
                                      <p:to>
                                        <p:strVal val="visible"/>
                                      </p:to>
                                    </p:set>
                                    <p:animEffect transition="in" filter="dissolve">
                                      <p:cBhvr>
                                        <p:cTn id="16" dur="500"/>
                                        <p:tgtEl>
                                          <p:spTgt spid="35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iterate>
                                    <p:tmAbs val="0"/>
                                  </p:iterate>
                                  <p:childTnLst>
                                    <p:set>
                                      <p:cBhvr>
                                        <p:cTn id="20" fill="hold"/>
                                        <p:tgtEl>
                                          <p:spTgt spid="349"/>
                                        </p:tgtEl>
                                        <p:attrNameLst>
                                          <p:attrName>style.visibility</p:attrName>
                                        </p:attrNameLst>
                                      </p:cBhvr>
                                      <p:to>
                                        <p:strVal val="visible"/>
                                      </p:to>
                                    </p:set>
                                    <p:animEffect transition="in" filter="wipe(right)">
                                      <p:cBhvr>
                                        <p:cTn id="21" dur="500"/>
                                        <p:tgtEl>
                                          <p:spTgt spid="349"/>
                                        </p:tgtEl>
                                      </p:cBhvr>
                                    </p:animEffect>
                                  </p:childTnLst>
                                </p:cTn>
                              </p:par>
                            </p:childTnLst>
                          </p:cTn>
                        </p:par>
                        <p:par>
                          <p:cTn id="22" fill="hold">
                            <p:stCondLst>
                              <p:cond delay="500"/>
                            </p:stCondLst>
                            <p:childTnLst>
                              <p:par>
                                <p:cTn id="23" presetID="9" presetClass="entr" fill="hold" grpId="0" nodeType="afterEffect">
                                  <p:stCondLst>
                                    <p:cond delay="0"/>
                                  </p:stCondLst>
                                  <p:iterate>
                                    <p:tmAbs val="0"/>
                                  </p:iterate>
                                  <p:childTnLst>
                                    <p:set>
                                      <p:cBhvr>
                                        <p:cTn id="24" fill="hold"/>
                                        <p:tgtEl>
                                          <p:spTgt spid="351"/>
                                        </p:tgtEl>
                                        <p:attrNameLst>
                                          <p:attrName>style.visibility</p:attrName>
                                        </p:attrNameLst>
                                      </p:cBhvr>
                                      <p:to>
                                        <p:strVal val="visible"/>
                                      </p:to>
                                    </p:set>
                                    <p:animEffect transition="in" filter="dissolve">
                                      <p:cBhvr>
                                        <p:cTn id="25" dur="500"/>
                                        <p:tgtEl>
                                          <p:spTgt spid="351"/>
                                        </p:tgtEl>
                                      </p:cBhvr>
                                    </p:animEffect>
                                  </p:childTnLst>
                                </p:cTn>
                              </p:par>
                            </p:childTnLst>
                          </p:cTn>
                        </p:par>
                        <p:par>
                          <p:cTn id="26" fill="hold">
                            <p:stCondLst>
                              <p:cond delay="1000"/>
                            </p:stCondLst>
                            <p:childTnLst>
                              <p:par>
                                <p:cTn id="27" presetID="9" presetClass="entr" fill="hold" grpId="0" nodeType="afterEffect">
                                  <p:stCondLst>
                                    <p:cond delay="0"/>
                                  </p:stCondLst>
                                  <p:iterate>
                                    <p:tmAbs val="0"/>
                                  </p:iterate>
                                  <p:childTnLst>
                                    <p:set>
                                      <p:cBhvr>
                                        <p:cTn id="28" fill="hold"/>
                                        <p:tgtEl>
                                          <p:spTgt spid="352"/>
                                        </p:tgtEl>
                                        <p:attrNameLst>
                                          <p:attrName>style.visibility</p:attrName>
                                        </p:attrNameLst>
                                      </p:cBhvr>
                                      <p:to>
                                        <p:strVal val="visible"/>
                                      </p:to>
                                    </p:set>
                                    <p:animEffect transition="in" filter="dissolve">
                                      <p:cBhvr>
                                        <p:cTn id="29" dur="500"/>
                                        <p:tgtEl>
                                          <p:spTgt spid="352"/>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fill="hold" grpId="0" nodeType="clickEffect">
                                  <p:stCondLst>
                                    <p:cond delay="0"/>
                                  </p:stCondLst>
                                  <p:iterate>
                                    <p:tmAbs val="0"/>
                                  </p:iterate>
                                  <p:childTnLst>
                                    <p:set>
                                      <p:cBhvr>
                                        <p:cTn id="33" fill="hold"/>
                                        <p:tgtEl>
                                          <p:spTgt spid="344"/>
                                        </p:tgtEl>
                                        <p:attrNameLst>
                                          <p:attrName>style.visibility</p:attrName>
                                        </p:attrNameLst>
                                      </p:cBhvr>
                                      <p:to>
                                        <p:strVal val="visible"/>
                                      </p:to>
                                    </p:set>
                                    <p:animEffect transition="in" filter="dissolve">
                                      <p:cBhvr>
                                        <p:cTn id="34" dur="1000"/>
                                        <p:tgtEl>
                                          <p:spTgt spid="3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4" grpId="0" animBg="1" advAuto="0"/>
      <p:bldP spid="347" grpId="0" animBg="1" advAuto="0"/>
      <p:bldP spid="348" grpId="0" animBg="1" advAuto="0"/>
      <p:bldP spid="349" grpId="0" animBg="1" advAuto="0"/>
      <p:bldP spid="350" grpId="0" animBg="1" advAuto="0"/>
      <p:bldP spid="351" grpId="0" animBg="1" advAuto="0"/>
      <p:bldP spid="352" grpId="0"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Arrow"/>
          <p:cNvSpPr/>
          <p:nvPr/>
        </p:nvSpPr>
        <p:spPr>
          <a:xfrm>
            <a:off x="4030435" y="3441320"/>
            <a:ext cx="511629" cy="255815"/>
          </a:xfrm>
          <a:prstGeom prst="rightArrow">
            <a:avLst>
              <a:gd name="adj1" fmla="val 52190"/>
              <a:gd name="adj2" fmla="val 106178"/>
            </a:avLst>
          </a:prstGeom>
          <a:solidFill>
            <a:srgbClr val="B39A5D"/>
          </a:solidFill>
          <a:ln w="12700">
            <a:noFill/>
            <a:miter lim="400000"/>
          </a:ln>
        </p:spPr>
        <p:txBody>
          <a:bodyPr lIns="21771" tIns="21771" rIns="21771" bIns="21771" anchor="ctr"/>
          <a:lstStyle/>
          <a:p>
            <a:pPr>
              <a:defRPr sz="2800">
                <a:solidFill>
                  <a:srgbClr val="FFFFFF"/>
                </a:solidFill>
                <a:effectLst>
                  <a:outerShdw blurRad="38100" dist="12700" dir="5400000" rotWithShape="0">
                    <a:srgbClr val="000000">
                      <a:alpha val="50000"/>
                    </a:srgbClr>
                  </a:outerShdw>
                </a:effectLst>
              </a:defRPr>
            </a:pPr>
            <a:endParaRPr sz="1969"/>
          </a:p>
        </p:txBody>
      </p:sp>
      <p:sp>
        <p:nvSpPr>
          <p:cNvPr id="359" name="Arrow"/>
          <p:cNvSpPr/>
          <p:nvPr/>
        </p:nvSpPr>
        <p:spPr>
          <a:xfrm>
            <a:off x="7464878" y="3441320"/>
            <a:ext cx="511629" cy="255815"/>
          </a:xfrm>
          <a:prstGeom prst="rightArrow">
            <a:avLst>
              <a:gd name="adj1" fmla="val 52190"/>
              <a:gd name="adj2" fmla="val 114968"/>
            </a:avLst>
          </a:prstGeom>
          <a:solidFill>
            <a:srgbClr val="B39A5D"/>
          </a:solidFill>
          <a:ln w="12700">
            <a:noFill/>
            <a:miter lim="400000"/>
          </a:ln>
        </p:spPr>
        <p:txBody>
          <a:bodyPr lIns="21771" tIns="21771" rIns="21771" bIns="21771" anchor="ctr"/>
          <a:lstStyle/>
          <a:p>
            <a:pPr>
              <a:defRPr sz="2800">
                <a:solidFill>
                  <a:srgbClr val="FFFFFF"/>
                </a:solidFill>
                <a:effectLst>
                  <a:outerShdw blurRad="38100" dist="12700" dir="5400000" rotWithShape="0">
                    <a:srgbClr val="000000">
                      <a:alpha val="50000"/>
                    </a:srgbClr>
                  </a:outerShdw>
                </a:effectLst>
              </a:defRPr>
            </a:pPr>
            <a:endParaRPr sz="1969"/>
          </a:p>
        </p:txBody>
      </p:sp>
      <p:sp>
        <p:nvSpPr>
          <p:cNvPr id="355" name="What does it mean to understand the output of the sine/cosine function?"/>
          <p:cNvSpPr/>
          <p:nvPr/>
        </p:nvSpPr>
        <p:spPr>
          <a:xfrm>
            <a:off x="1536492" y="3027662"/>
            <a:ext cx="2488501" cy="1088573"/>
          </a:xfrm>
          <a:prstGeom prst="roundRect">
            <a:avLst>
              <a:gd name="adj" fmla="val 12305"/>
            </a:avLst>
          </a:prstGeom>
          <a:solidFill>
            <a:srgbClr val="1E5B42"/>
          </a:solidFill>
          <a:ln w="12700">
            <a:solidFill>
              <a:srgbClr val="000000"/>
            </a:solidFill>
            <a:miter lim="400000"/>
          </a:ln>
          <a:effectLst>
            <a:outerShdw blurRad="76200" dist="381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1771" tIns="21771" rIns="21771" bIns="21771" anchor="ctr"/>
          <a:lstStyle>
            <a:lvl1pPr>
              <a:defRPr sz="2000">
                <a:latin typeface="Arial"/>
                <a:ea typeface="Arial"/>
                <a:cs typeface="Arial"/>
                <a:sym typeface="Arial"/>
              </a:defRPr>
            </a:lvl1pPr>
          </a:lstStyle>
          <a:p>
            <a:pPr algn="ctr"/>
            <a:r>
              <a:rPr sz="1800" dirty="0">
                <a:solidFill>
                  <a:schemeClr val="bg1"/>
                </a:solidFill>
                <a:latin typeface="Goudy Old Style" panose="02020502050305020303" pitchFamily="18" charset="77"/>
              </a:rPr>
              <a:t>What does it mean to understand the output of the sine/cosine function?</a:t>
            </a:r>
          </a:p>
        </p:txBody>
      </p:sp>
      <p:sp>
        <p:nvSpPr>
          <p:cNvPr id="356" name="What are the abstractions that I hypothesize a student needs to make in order to construct this understanding of the output of the sine/cosine function?"/>
          <p:cNvSpPr/>
          <p:nvPr/>
        </p:nvSpPr>
        <p:spPr>
          <a:xfrm>
            <a:off x="4542064" y="2672174"/>
            <a:ext cx="2922815" cy="1812390"/>
          </a:xfrm>
          <a:prstGeom prst="roundRect">
            <a:avLst>
              <a:gd name="adj" fmla="val 9014"/>
            </a:avLst>
          </a:prstGeom>
          <a:solidFill>
            <a:srgbClr val="1E5B42"/>
          </a:solidFill>
          <a:ln w="12700">
            <a:solidFill>
              <a:srgbClr val="000000"/>
            </a:solidFill>
            <a:miter lim="400000"/>
          </a:ln>
          <a:effectLst>
            <a:outerShdw blurRad="76200" dist="381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1771" tIns="21771" rIns="21771" bIns="21771" anchor="ctr"/>
          <a:lstStyle>
            <a:lvl1pPr>
              <a:defRPr sz="2000">
                <a:latin typeface="Arial"/>
                <a:ea typeface="Arial"/>
                <a:cs typeface="Arial"/>
                <a:sym typeface="Arial"/>
              </a:defRPr>
            </a:lvl1pPr>
          </a:lstStyle>
          <a:p>
            <a:pPr algn="ctr"/>
            <a:r>
              <a:rPr sz="1800" dirty="0">
                <a:solidFill>
                  <a:schemeClr val="bg1"/>
                </a:solidFill>
                <a:latin typeface="Goudy Old Style" panose="02020502050305020303" pitchFamily="18" charset="77"/>
              </a:rPr>
              <a:t>What are the abstractions that I hypothesize a student needs to make in order to construct this understanding of the output of the sine/cosine function?</a:t>
            </a:r>
          </a:p>
        </p:txBody>
      </p:sp>
      <p:sp>
        <p:nvSpPr>
          <p:cNvPr id="357" name="What experiences might provoke such abstractions?"/>
          <p:cNvSpPr/>
          <p:nvPr/>
        </p:nvSpPr>
        <p:spPr>
          <a:xfrm>
            <a:off x="7987392" y="3054877"/>
            <a:ext cx="2085998" cy="1028701"/>
          </a:xfrm>
          <a:prstGeom prst="roundRect">
            <a:avLst>
              <a:gd name="adj" fmla="val 13021"/>
            </a:avLst>
          </a:prstGeom>
          <a:solidFill>
            <a:srgbClr val="1E5B42"/>
          </a:solidFill>
          <a:ln w="12700">
            <a:solidFill>
              <a:srgbClr val="000000"/>
            </a:solidFill>
            <a:miter lim="400000"/>
          </a:ln>
          <a:effectLst>
            <a:outerShdw blurRad="76200" dist="381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1771" tIns="21771" rIns="21771" bIns="21771" anchor="ctr"/>
          <a:lstStyle>
            <a:lvl1pPr>
              <a:defRPr sz="2000">
                <a:latin typeface="Arial"/>
                <a:ea typeface="Arial"/>
                <a:cs typeface="Arial"/>
                <a:sym typeface="Arial"/>
              </a:defRPr>
            </a:lvl1pPr>
          </a:lstStyle>
          <a:p>
            <a:pPr algn="ctr"/>
            <a:r>
              <a:rPr sz="1800" dirty="0">
                <a:solidFill>
                  <a:schemeClr val="bg1"/>
                </a:solidFill>
                <a:latin typeface="Goudy Old Style" panose="02020502050305020303" pitchFamily="18" charset="77"/>
              </a:rPr>
              <a:t>What experiences might provoke such abstractions?</a:t>
            </a:r>
          </a:p>
        </p:txBody>
      </p:sp>
      <p:sp>
        <p:nvSpPr>
          <p:cNvPr id="360" name="Phase I"/>
          <p:cNvSpPr txBox="1"/>
          <p:nvPr/>
        </p:nvSpPr>
        <p:spPr>
          <a:xfrm>
            <a:off x="2366733" y="4127624"/>
            <a:ext cx="1085919" cy="4767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lvl1pPr defTabSz="800100">
              <a:defRPr sz="4000"/>
            </a:lvl1pPr>
          </a:lstStyle>
          <a:p>
            <a:r>
              <a:rPr sz="2812" dirty="0">
                <a:latin typeface="Goudy Old Style" panose="02020502050305020303" pitchFamily="18" charset="77"/>
              </a:rPr>
              <a:t>Phase I</a:t>
            </a:r>
          </a:p>
        </p:txBody>
      </p:sp>
      <p:sp>
        <p:nvSpPr>
          <p:cNvPr id="361" name="Phase II"/>
          <p:cNvSpPr txBox="1"/>
          <p:nvPr/>
        </p:nvSpPr>
        <p:spPr>
          <a:xfrm>
            <a:off x="5444850" y="4507551"/>
            <a:ext cx="1177291" cy="4767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lvl1pPr defTabSz="800100">
              <a:defRPr sz="4000"/>
            </a:lvl1pPr>
          </a:lstStyle>
          <a:p>
            <a:r>
              <a:rPr sz="2812" dirty="0">
                <a:latin typeface="Goudy Old Style" panose="02020502050305020303" pitchFamily="18" charset="77"/>
              </a:rPr>
              <a:t>Phase II</a:t>
            </a:r>
          </a:p>
        </p:txBody>
      </p:sp>
      <p:sp>
        <p:nvSpPr>
          <p:cNvPr id="362" name="Phase III"/>
          <p:cNvSpPr txBox="1"/>
          <p:nvPr/>
        </p:nvSpPr>
        <p:spPr>
          <a:xfrm>
            <a:off x="8380030" y="4098568"/>
            <a:ext cx="1300722" cy="4767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lvl1pPr defTabSz="800100">
              <a:defRPr sz="4000"/>
            </a:lvl1pPr>
          </a:lstStyle>
          <a:p>
            <a:r>
              <a:rPr sz="2812" dirty="0">
                <a:latin typeface="Goudy Old Style" panose="02020502050305020303" pitchFamily="18" charset="77"/>
              </a:rPr>
              <a:t>Phase III</a:t>
            </a:r>
          </a:p>
        </p:txBody>
      </p:sp>
      <p:sp>
        <p:nvSpPr>
          <p:cNvPr id="363" name="What do I want my students to “see” when they look at the symbols “sin(θ)”?"/>
          <p:cNvSpPr txBox="1"/>
          <p:nvPr/>
        </p:nvSpPr>
        <p:spPr>
          <a:xfrm>
            <a:off x="568688" y="5493574"/>
            <a:ext cx="11243562" cy="4767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1771" tIns="21771" rIns="21771" bIns="21771" anchor="ctr">
            <a:spAutoFit/>
          </a:bodyPr>
          <a:lstStyle/>
          <a:p>
            <a:pPr defTabSz="562550">
              <a:defRPr sz="4000">
                <a:latin typeface="Goudy Old Style"/>
                <a:ea typeface="Goudy Old Style"/>
                <a:cs typeface="Goudy Old Style"/>
                <a:sym typeface="Goudy Old Style"/>
              </a:defRPr>
            </a:pPr>
            <a:r>
              <a:rPr sz="2812" dirty="0">
                <a:solidFill>
                  <a:srgbClr val="0073FE"/>
                </a:solidFill>
              </a:rPr>
              <a:t>What do I want my students to “see” when they look at the symbols “sin(</a:t>
            </a:r>
            <a:r>
              <a:rPr sz="2812" i="1" dirty="0" err="1">
                <a:solidFill>
                  <a:srgbClr val="0073FE"/>
                </a:solidFill>
                <a:latin typeface="Goudy Old Style Italic"/>
                <a:ea typeface="Goudy Old Style Italic"/>
                <a:cs typeface="Goudy Old Style Italic"/>
                <a:sym typeface="Goudy Old Style Italic"/>
              </a:rPr>
              <a:t>θ</a:t>
            </a:r>
            <a:r>
              <a:rPr sz="2812" dirty="0">
                <a:solidFill>
                  <a:srgbClr val="0073FE"/>
                </a:solidFill>
              </a:rPr>
              <a:t>)”?</a:t>
            </a:r>
          </a:p>
        </p:txBody>
      </p:sp>
      <p:sp>
        <p:nvSpPr>
          <p:cNvPr id="12" name="Rectangle 11">
            <a:extLst>
              <a:ext uri="{FF2B5EF4-FFF2-40B4-BE49-F238E27FC236}">
                <a16:creationId xmlns:a16="http://schemas.microsoft.com/office/drawing/2014/main" id="{978FCC6E-E383-6240-8DD6-B0B9401E6503}"/>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D3694D-FFE0-6240-A861-9B8290EDBE5E}"/>
              </a:ext>
            </a:extLst>
          </p:cNvPr>
          <p:cNvSpPr>
            <a:spLocks noGrp="1"/>
          </p:cNvSpPr>
          <p:nvPr>
            <p:ph type="title"/>
          </p:nvPr>
        </p:nvSpPr>
        <p:spPr>
          <a:xfrm>
            <a:off x="838200" y="365125"/>
            <a:ext cx="10515600" cy="1325563"/>
          </a:xfrm>
        </p:spPr>
        <p:txBody>
          <a:bodyPr/>
          <a:lstStyle/>
          <a:p>
            <a:pPr fontAlgn="base"/>
            <a:r>
              <a:rPr lang="en-US" dirty="0">
                <a:solidFill>
                  <a:schemeClr val="bg1"/>
                </a:solidFill>
                <a:latin typeface="Goudy Old Style" panose="02020502050305020303" pitchFamily="18" charset="77"/>
              </a:rPr>
              <a:t>Example: </a:t>
            </a:r>
            <a:r>
              <a:rPr lang="en-US" i="1" dirty="0">
                <a:solidFill>
                  <a:schemeClr val="bg1"/>
                </a:solidFill>
                <a:latin typeface="Goudy Old Style" panose="02020502050305020303" pitchFamily="18" charset="77"/>
              </a:rPr>
              <a:t>The sine function</a:t>
            </a:r>
            <a:endParaRPr lang="en-US" dirty="0">
              <a:solidFill>
                <a:schemeClr val="bg1"/>
              </a:solidFill>
              <a:latin typeface="Goudy Old Style" panose="02020502050305020303" pitchFamily="18" charset="77"/>
            </a:endParaRPr>
          </a:p>
        </p:txBody>
      </p:sp>
      <p:pic>
        <p:nvPicPr>
          <p:cNvPr id="14" name="Content Placeholder 4" descr="Logo&#10;&#10;Description automatically generated">
            <a:extLst>
              <a:ext uri="{FF2B5EF4-FFF2-40B4-BE49-F238E27FC236}">
                <a16:creationId xmlns:a16="http://schemas.microsoft.com/office/drawing/2014/main" id="{7A866ED5-A7EA-384E-8EB2-A61728DC51C0}"/>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xit" fill="hold" grpId="0" nodeType="clickEffect">
                                  <p:stCondLst>
                                    <p:cond delay="0"/>
                                  </p:stCondLst>
                                  <p:iterate>
                                    <p:tmAbs val="0"/>
                                  </p:iterate>
                                  <p:childTnLst>
                                    <p:animEffect transition="out" filter="dissolve">
                                      <p:cBhvr>
                                        <p:cTn id="6" dur="500" fill="hold"/>
                                        <p:tgtEl>
                                          <p:spTgt spid="356"/>
                                        </p:tgtEl>
                                      </p:cBhvr>
                                    </p:animEffect>
                                    <p:set>
                                      <p:cBhvr>
                                        <p:cTn id="7" fill="hold">
                                          <p:stCondLst>
                                            <p:cond delay="499"/>
                                          </p:stCondLst>
                                        </p:cTn>
                                        <p:tgtEl>
                                          <p:spTgt spid="356"/>
                                        </p:tgtEl>
                                        <p:attrNameLst>
                                          <p:attrName>style.visibility</p:attrName>
                                        </p:attrNameLst>
                                      </p:cBhvr>
                                      <p:to>
                                        <p:strVal val="hidden"/>
                                      </p:to>
                                    </p:set>
                                  </p:childTnLst>
                                </p:cTn>
                              </p:par>
                              <p:par>
                                <p:cTn id="8" presetID="9" presetClass="exit" fill="hold" grpId="0" nodeType="withEffect">
                                  <p:stCondLst>
                                    <p:cond delay="0"/>
                                  </p:stCondLst>
                                  <p:iterate>
                                    <p:tmAbs val="0"/>
                                  </p:iterate>
                                  <p:childTnLst>
                                    <p:animEffect transition="out" filter="dissolve">
                                      <p:cBhvr>
                                        <p:cTn id="9" dur="500" fill="hold"/>
                                        <p:tgtEl>
                                          <p:spTgt spid="357"/>
                                        </p:tgtEl>
                                      </p:cBhvr>
                                    </p:animEffect>
                                    <p:set>
                                      <p:cBhvr>
                                        <p:cTn id="10" fill="hold">
                                          <p:stCondLst>
                                            <p:cond delay="499"/>
                                          </p:stCondLst>
                                        </p:cTn>
                                        <p:tgtEl>
                                          <p:spTgt spid="357"/>
                                        </p:tgtEl>
                                        <p:attrNameLst>
                                          <p:attrName>style.visibility</p:attrName>
                                        </p:attrNameLst>
                                      </p:cBhvr>
                                      <p:to>
                                        <p:strVal val="hidden"/>
                                      </p:to>
                                    </p:set>
                                  </p:childTnLst>
                                </p:cTn>
                              </p:par>
                              <p:par>
                                <p:cTn id="11" presetID="9" presetClass="exit" fill="hold" grpId="0" nodeType="withEffect">
                                  <p:stCondLst>
                                    <p:cond delay="0"/>
                                  </p:stCondLst>
                                  <p:iterate>
                                    <p:tmAbs val="0"/>
                                  </p:iterate>
                                  <p:childTnLst>
                                    <p:animEffect transition="out" filter="dissolve">
                                      <p:cBhvr>
                                        <p:cTn id="12" dur="500" fill="hold"/>
                                        <p:tgtEl>
                                          <p:spTgt spid="358"/>
                                        </p:tgtEl>
                                      </p:cBhvr>
                                    </p:animEffect>
                                    <p:set>
                                      <p:cBhvr>
                                        <p:cTn id="13" fill="hold">
                                          <p:stCondLst>
                                            <p:cond delay="499"/>
                                          </p:stCondLst>
                                        </p:cTn>
                                        <p:tgtEl>
                                          <p:spTgt spid="358"/>
                                        </p:tgtEl>
                                        <p:attrNameLst>
                                          <p:attrName>style.visibility</p:attrName>
                                        </p:attrNameLst>
                                      </p:cBhvr>
                                      <p:to>
                                        <p:strVal val="hidden"/>
                                      </p:to>
                                    </p:set>
                                  </p:childTnLst>
                                </p:cTn>
                              </p:par>
                              <p:par>
                                <p:cTn id="14" presetID="9" presetClass="exit" fill="hold" grpId="0" nodeType="withEffect">
                                  <p:stCondLst>
                                    <p:cond delay="0"/>
                                  </p:stCondLst>
                                  <p:iterate>
                                    <p:tmAbs val="0"/>
                                  </p:iterate>
                                  <p:childTnLst>
                                    <p:animEffect transition="out" filter="dissolve">
                                      <p:cBhvr>
                                        <p:cTn id="15" dur="500" fill="hold"/>
                                        <p:tgtEl>
                                          <p:spTgt spid="359"/>
                                        </p:tgtEl>
                                      </p:cBhvr>
                                    </p:animEffect>
                                    <p:set>
                                      <p:cBhvr>
                                        <p:cTn id="16" fill="hold">
                                          <p:stCondLst>
                                            <p:cond delay="499"/>
                                          </p:stCondLst>
                                        </p:cTn>
                                        <p:tgtEl>
                                          <p:spTgt spid="359"/>
                                        </p:tgtEl>
                                        <p:attrNameLst>
                                          <p:attrName>style.visibility</p:attrName>
                                        </p:attrNameLst>
                                      </p:cBhvr>
                                      <p:to>
                                        <p:strVal val="hidden"/>
                                      </p:to>
                                    </p:set>
                                  </p:childTnLst>
                                </p:cTn>
                              </p:par>
                              <p:par>
                                <p:cTn id="17" presetID="9" presetClass="exit" presetSubtype="0" fill="hold" grpId="0" nodeType="withEffect">
                                  <p:stCondLst>
                                    <p:cond delay="0"/>
                                  </p:stCondLst>
                                  <p:childTnLst>
                                    <p:animEffect transition="out" filter="dissolve">
                                      <p:cBhvr>
                                        <p:cTn id="18" dur="500"/>
                                        <p:tgtEl>
                                          <p:spTgt spid="360"/>
                                        </p:tgtEl>
                                      </p:cBhvr>
                                    </p:animEffect>
                                    <p:set>
                                      <p:cBhvr>
                                        <p:cTn id="19" dur="1" fill="hold">
                                          <p:stCondLst>
                                            <p:cond delay="499"/>
                                          </p:stCondLst>
                                        </p:cTn>
                                        <p:tgtEl>
                                          <p:spTgt spid="360"/>
                                        </p:tgtEl>
                                        <p:attrNameLst>
                                          <p:attrName>style.visibility</p:attrName>
                                        </p:attrNameLst>
                                      </p:cBhvr>
                                      <p:to>
                                        <p:strVal val="hidden"/>
                                      </p:to>
                                    </p:set>
                                  </p:childTnLst>
                                </p:cTn>
                              </p:par>
                              <p:par>
                                <p:cTn id="20" presetID="9" presetClass="exit" fill="hold" grpId="0" nodeType="withEffect">
                                  <p:stCondLst>
                                    <p:cond delay="0"/>
                                  </p:stCondLst>
                                  <p:iterate>
                                    <p:tmAbs val="0"/>
                                  </p:iterate>
                                  <p:childTnLst>
                                    <p:animEffect transition="out" filter="dissolve">
                                      <p:cBhvr>
                                        <p:cTn id="21" dur="500" fill="hold"/>
                                        <p:tgtEl>
                                          <p:spTgt spid="362"/>
                                        </p:tgtEl>
                                      </p:cBhvr>
                                    </p:animEffect>
                                    <p:set>
                                      <p:cBhvr>
                                        <p:cTn id="22" fill="hold">
                                          <p:stCondLst>
                                            <p:cond delay="499"/>
                                          </p:stCondLst>
                                        </p:cTn>
                                        <p:tgtEl>
                                          <p:spTgt spid="362"/>
                                        </p:tgtEl>
                                        <p:attrNameLst>
                                          <p:attrName>style.visibility</p:attrName>
                                        </p:attrNameLst>
                                      </p:cBhvr>
                                      <p:to>
                                        <p:strVal val="hidden"/>
                                      </p:to>
                                    </p:set>
                                  </p:childTnLst>
                                </p:cTn>
                              </p:par>
                              <p:par>
                                <p:cTn id="23" presetID="9" presetClass="exit" fill="hold" grpId="0" nodeType="withEffect">
                                  <p:stCondLst>
                                    <p:cond delay="0"/>
                                  </p:stCondLst>
                                  <p:iterate>
                                    <p:tmAbs val="0"/>
                                  </p:iterate>
                                  <p:childTnLst>
                                    <p:animEffect transition="out" filter="dissolve">
                                      <p:cBhvr>
                                        <p:cTn id="24" dur="500" fill="hold"/>
                                        <p:tgtEl>
                                          <p:spTgt spid="361"/>
                                        </p:tgtEl>
                                      </p:cBhvr>
                                    </p:animEffect>
                                    <p:set>
                                      <p:cBhvr>
                                        <p:cTn id="25" fill="hold">
                                          <p:stCondLst>
                                            <p:cond delay="499"/>
                                          </p:stCondLst>
                                        </p:cTn>
                                        <p:tgtEl>
                                          <p:spTgt spid="361"/>
                                        </p:tgtEl>
                                        <p:attrNameLst>
                                          <p:attrName>style.visibility</p:attrName>
                                        </p:attrNameLst>
                                      </p:cBhvr>
                                      <p:to>
                                        <p:strVal val="hidden"/>
                                      </p:to>
                                    </p:set>
                                  </p:childTnLst>
                                </p:cTn>
                              </p:par>
                            </p:childTnLst>
                          </p:cTn>
                        </p:par>
                        <p:par>
                          <p:cTn id="26" fill="hold">
                            <p:stCondLst>
                              <p:cond delay="500"/>
                            </p:stCondLst>
                            <p:childTnLst>
                              <p:par>
                                <p:cTn id="27" presetID="-1" presetClass="path" presetSubtype="0" accel="50000" decel="50000" fill="hold" nodeType="withEffect">
                                  <p:stCondLst>
                                    <p:cond delay="0"/>
                                  </p:stCondLst>
                                  <p:childTnLst>
                                    <p:animMotion origin="layout" path="M -4.79167E-6 -3.33333E-6 L 0.26446 -0.06111 " pathEditMode="relative" rAng="0" ptsTypes="AA">
                                      <p:cBhvr>
                                        <p:cTn id="28" dur="1000" fill="hold"/>
                                        <p:tgtEl>
                                          <p:spTgt spid="355"/>
                                        </p:tgtEl>
                                        <p:attrNameLst>
                                          <p:attrName>ppt_x</p:attrName>
                                          <p:attrName>ppt_y</p:attrName>
                                        </p:attrNameLst>
                                      </p:cBhvr>
                                      <p:rCtr x="13216" y="-3056"/>
                                    </p:animMotion>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iterate>
                                    <p:tmAbs val="0"/>
                                  </p:iterate>
                                  <p:childTnLst>
                                    <p:set>
                                      <p:cBhvr>
                                        <p:cTn id="32" fill="hold"/>
                                        <p:tgtEl>
                                          <p:spTgt spid="363"/>
                                        </p:tgtEl>
                                        <p:attrNameLst>
                                          <p:attrName>style.visibility</p:attrName>
                                        </p:attrNameLst>
                                      </p:cBhvr>
                                      <p:to>
                                        <p:strVal val="visible"/>
                                      </p:to>
                                    </p:set>
                                    <p:animEffect transition="in" filter="wipe(left)">
                                      <p:cBhvr>
                                        <p:cTn id="33" dur="1000"/>
                                        <p:tgtEl>
                                          <p:spTgt spid="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 grpId="0" animBg="1" advAuto="0"/>
      <p:bldP spid="359" grpId="0" animBg="1" advAuto="0"/>
      <p:bldP spid="356" grpId="0" animBg="1" advAuto="0"/>
      <p:bldP spid="357" grpId="0" animBg="1" advAuto="0"/>
      <p:bldP spid="360" grpId="0" animBg="1"/>
      <p:bldP spid="361" grpId="0" animBg="1" advAuto="0"/>
      <p:bldP spid="362" grpId="0" animBg="1" advAuto="0"/>
      <p:bldP spid="363" grpId="0"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 name="Image" descr="Image"/>
          <p:cNvPicPr>
            <a:picLocks noChangeAspect="1"/>
          </p:cNvPicPr>
          <p:nvPr/>
        </p:nvPicPr>
        <p:blipFill>
          <a:blip r:embed="rId2"/>
          <a:stretch>
            <a:fillRect/>
          </a:stretch>
        </p:blipFill>
        <p:spPr>
          <a:xfrm>
            <a:off x="4327071" y="2803695"/>
            <a:ext cx="3537858" cy="3331569"/>
          </a:xfrm>
          <a:prstGeom prst="rect">
            <a:avLst/>
          </a:prstGeom>
          <a:ln w="12700">
            <a:miter lim="400000"/>
          </a:ln>
        </p:spPr>
      </p:pic>
      <p:sp>
        <p:nvSpPr>
          <p:cNvPr id="4" name="Rectangle 3">
            <a:extLst>
              <a:ext uri="{FF2B5EF4-FFF2-40B4-BE49-F238E27FC236}">
                <a16:creationId xmlns:a16="http://schemas.microsoft.com/office/drawing/2014/main" id="{1E264DD2-3C85-F244-ABD5-D6F9A9472601}"/>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F05F03C4-64D1-DE4D-8CBD-4D4C1FAD7F25}"/>
              </a:ext>
            </a:extLst>
          </p:cNvPr>
          <p:cNvSpPr>
            <a:spLocks noGrp="1"/>
          </p:cNvSpPr>
          <p:nvPr>
            <p:ph type="title"/>
          </p:nvPr>
        </p:nvSpPr>
        <p:spPr>
          <a:xfrm>
            <a:off x="157397" y="365125"/>
            <a:ext cx="11196403" cy="1325563"/>
          </a:xfrm>
        </p:spPr>
        <p:txBody>
          <a:bodyPr>
            <a:normAutofit/>
          </a:bodyPr>
          <a:lstStyle/>
          <a:p>
            <a:pPr fontAlgn="base"/>
            <a:r>
              <a:rPr lang="en-US" sz="3200" dirty="0">
                <a:solidFill>
                  <a:schemeClr val="bg1"/>
                </a:solidFill>
                <a:latin typeface="Goudy Old Style" panose="02020502050305020303" pitchFamily="18" charset="77"/>
              </a:rPr>
              <a:t>Angle measure as a quantification of a class of subtended arcs</a:t>
            </a:r>
          </a:p>
        </p:txBody>
      </p:sp>
      <p:pic>
        <p:nvPicPr>
          <p:cNvPr id="6" name="Content Placeholder 4" descr="Logo&#10;&#10;Description automatically generated">
            <a:extLst>
              <a:ext uri="{FF2B5EF4-FFF2-40B4-BE49-F238E27FC236}">
                <a16:creationId xmlns:a16="http://schemas.microsoft.com/office/drawing/2014/main" id="{0A9029C3-999C-7A49-8A82-91103077077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 name="Image" descr="Image"/>
          <p:cNvPicPr>
            <a:picLocks noChangeAspect="1"/>
          </p:cNvPicPr>
          <p:nvPr/>
        </p:nvPicPr>
        <p:blipFill>
          <a:blip r:embed="rId2"/>
          <a:stretch>
            <a:fillRect/>
          </a:stretch>
        </p:blipFill>
        <p:spPr>
          <a:xfrm>
            <a:off x="4327071" y="2807208"/>
            <a:ext cx="3537858" cy="3331569"/>
          </a:xfrm>
          <a:prstGeom prst="rect">
            <a:avLst/>
          </a:prstGeom>
          <a:ln w="12700">
            <a:miter lim="400000"/>
          </a:ln>
        </p:spPr>
      </p:pic>
      <p:sp>
        <p:nvSpPr>
          <p:cNvPr id="4" name="Rectangle 3">
            <a:extLst>
              <a:ext uri="{FF2B5EF4-FFF2-40B4-BE49-F238E27FC236}">
                <a16:creationId xmlns:a16="http://schemas.microsoft.com/office/drawing/2014/main" id="{22F14B53-BCD9-CD4E-8C39-EFED198490D1}"/>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2AEB381B-3B36-2643-93ED-5DA9B84E2C37}"/>
              </a:ext>
            </a:extLst>
          </p:cNvPr>
          <p:cNvSpPr>
            <a:spLocks noGrp="1"/>
          </p:cNvSpPr>
          <p:nvPr>
            <p:ph type="title"/>
          </p:nvPr>
        </p:nvSpPr>
        <p:spPr>
          <a:xfrm>
            <a:off x="157397" y="365125"/>
            <a:ext cx="11196403" cy="1325563"/>
          </a:xfrm>
        </p:spPr>
        <p:txBody>
          <a:bodyPr>
            <a:normAutofit/>
          </a:bodyPr>
          <a:lstStyle/>
          <a:p>
            <a:pPr fontAlgn="base"/>
            <a:r>
              <a:rPr lang="en-US" sz="3200" dirty="0">
                <a:solidFill>
                  <a:schemeClr val="bg1"/>
                </a:solidFill>
                <a:latin typeface="Goudy Old Style" panose="02020502050305020303" pitchFamily="18" charset="77"/>
              </a:rPr>
              <a:t>Angle measure as a quantification of a class of subtended arcs</a:t>
            </a:r>
          </a:p>
        </p:txBody>
      </p:sp>
      <p:pic>
        <p:nvPicPr>
          <p:cNvPr id="6" name="Content Placeholder 4" descr="Logo&#10;&#10;Description automatically generated">
            <a:extLst>
              <a:ext uri="{FF2B5EF4-FFF2-40B4-BE49-F238E27FC236}">
                <a16:creationId xmlns:a16="http://schemas.microsoft.com/office/drawing/2014/main" id="{6778FEC5-C796-054D-9480-F2F98C7020E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2" name="Image" descr="Image"/>
          <p:cNvPicPr>
            <a:picLocks noChangeAspect="1"/>
          </p:cNvPicPr>
          <p:nvPr/>
        </p:nvPicPr>
        <p:blipFill>
          <a:blip r:embed="rId2"/>
          <a:stretch>
            <a:fillRect/>
          </a:stretch>
        </p:blipFill>
        <p:spPr>
          <a:xfrm>
            <a:off x="4327071" y="2807208"/>
            <a:ext cx="3537858" cy="3331569"/>
          </a:xfrm>
          <a:prstGeom prst="rect">
            <a:avLst/>
          </a:prstGeom>
          <a:ln w="12700">
            <a:miter lim="400000"/>
          </a:ln>
        </p:spPr>
      </p:pic>
      <p:sp>
        <p:nvSpPr>
          <p:cNvPr id="373" name="θ = S measured in units of r."/>
          <p:cNvSpPr txBox="1"/>
          <p:nvPr/>
        </p:nvSpPr>
        <p:spPr>
          <a:xfrm>
            <a:off x="3859405" y="5799818"/>
            <a:ext cx="4473190" cy="4767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1771" tIns="21771" rIns="21771" bIns="21771" anchor="ctr">
            <a:spAutoFit/>
          </a:bodyPr>
          <a:lstStyle/>
          <a:p>
            <a:pPr defTabSz="562550">
              <a:defRPr sz="4000" i="1">
                <a:solidFill>
                  <a:schemeClr val="accent5"/>
                </a:solidFill>
                <a:latin typeface="Times New Roman"/>
                <a:ea typeface="Times New Roman"/>
                <a:cs typeface="Times New Roman"/>
                <a:sym typeface="Times New Roman"/>
              </a:defRPr>
            </a:pPr>
            <a:r>
              <a:rPr sz="2812" dirty="0" err="1">
                <a:solidFill>
                  <a:srgbClr val="000000"/>
                </a:solidFill>
              </a:rPr>
              <a:t>θ</a:t>
            </a:r>
            <a:r>
              <a:rPr sz="2812" dirty="0">
                <a:solidFill>
                  <a:srgbClr val="000000"/>
                </a:solidFill>
              </a:rPr>
              <a:t> =</a:t>
            </a:r>
            <a:r>
              <a:rPr sz="2812" dirty="0"/>
              <a:t> </a:t>
            </a:r>
            <a:r>
              <a:rPr sz="2812" dirty="0">
                <a:solidFill>
                  <a:schemeClr val="accent2">
                    <a:hueOff val="-554920"/>
                    <a:satOff val="-21482"/>
                    <a:lumOff val="-6228"/>
                  </a:schemeClr>
                </a:solidFill>
              </a:rPr>
              <a:t>S</a:t>
            </a:r>
            <a:r>
              <a:rPr sz="2812" dirty="0">
                <a:solidFill>
                  <a:srgbClr val="000000"/>
                </a:solidFill>
              </a:rPr>
              <a:t> measured in units of </a:t>
            </a:r>
            <a:r>
              <a:rPr sz="2812" dirty="0">
                <a:solidFill>
                  <a:srgbClr val="0433FF"/>
                </a:solidFill>
              </a:rPr>
              <a:t>r</a:t>
            </a:r>
            <a:r>
              <a:rPr sz="2812" dirty="0">
                <a:solidFill>
                  <a:srgbClr val="000000"/>
                </a:solidFill>
              </a:rPr>
              <a:t>.</a:t>
            </a:r>
          </a:p>
        </p:txBody>
      </p:sp>
      <p:sp>
        <p:nvSpPr>
          <p:cNvPr id="5" name="Rectangle 4">
            <a:extLst>
              <a:ext uri="{FF2B5EF4-FFF2-40B4-BE49-F238E27FC236}">
                <a16:creationId xmlns:a16="http://schemas.microsoft.com/office/drawing/2014/main" id="{E886F53E-E768-4346-9658-5C2605EB6DF7}"/>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2F02C2EA-1EB9-A84C-B80B-77A5F61C7254}"/>
              </a:ext>
            </a:extLst>
          </p:cNvPr>
          <p:cNvSpPr>
            <a:spLocks noGrp="1"/>
          </p:cNvSpPr>
          <p:nvPr>
            <p:ph type="title"/>
          </p:nvPr>
        </p:nvSpPr>
        <p:spPr>
          <a:xfrm>
            <a:off x="157397" y="365125"/>
            <a:ext cx="11196403" cy="1325563"/>
          </a:xfrm>
        </p:spPr>
        <p:txBody>
          <a:bodyPr>
            <a:normAutofit/>
          </a:bodyPr>
          <a:lstStyle/>
          <a:p>
            <a:pPr fontAlgn="base"/>
            <a:r>
              <a:rPr lang="en-US" sz="3200" dirty="0">
                <a:solidFill>
                  <a:schemeClr val="bg1"/>
                </a:solidFill>
                <a:latin typeface="Goudy Old Style" panose="02020502050305020303" pitchFamily="18" charset="77"/>
              </a:rPr>
              <a:t>Angle measure as a quantification of a class of subtended arcs</a:t>
            </a:r>
          </a:p>
        </p:txBody>
      </p:sp>
      <p:pic>
        <p:nvPicPr>
          <p:cNvPr id="7" name="Content Placeholder 4" descr="Logo&#10;&#10;Description automatically generated">
            <a:extLst>
              <a:ext uri="{FF2B5EF4-FFF2-40B4-BE49-F238E27FC236}">
                <a16:creationId xmlns:a16="http://schemas.microsoft.com/office/drawing/2014/main" id="{FF4535D0-7349-A940-A2A1-90DD06C9C94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7" name="Video 2.mov" descr="Video 2.mov"/>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2287910" y="2227518"/>
            <a:ext cx="7616180" cy="3757146"/>
          </a:xfrm>
          <a:prstGeom prst="rect">
            <a:avLst/>
          </a:prstGeom>
          <a:ln w="12700">
            <a:miter lim="400000"/>
          </a:ln>
        </p:spPr>
      </p:pic>
      <p:sp>
        <p:nvSpPr>
          <p:cNvPr id="4" name="Rectangle 3">
            <a:extLst>
              <a:ext uri="{FF2B5EF4-FFF2-40B4-BE49-F238E27FC236}">
                <a16:creationId xmlns:a16="http://schemas.microsoft.com/office/drawing/2014/main" id="{6A83162C-28B7-8C4E-B6C9-39DCBFE2C024}"/>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351B900D-AC5E-D540-A84F-9736F0AC934B}"/>
              </a:ext>
            </a:extLst>
          </p:cNvPr>
          <p:cNvSpPr>
            <a:spLocks noGrp="1"/>
          </p:cNvSpPr>
          <p:nvPr>
            <p:ph type="title"/>
          </p:nvPr>
        </p:nvSpPr>
        <p:spPr>
          <a:xfrm>
            <a:off x="157397" y="365125"/>
            <a:ext cx="11196403" cy="1325563"/>
          </a:xfrm>
        </p:spPr>
        <p:txBody>
          <a:bodyPr>
            <a:normAutofit/>
          </a:bodyPr>
          <a:lstStyle/>
          <a:p>
            <a:pPr fontAlgn="base"/>
            <a:r>
              <a:rPr lang="en-US" sz="3200" dirty="0">
                <a:solidFill>
                  <a:schemeClr val="bg1"/>
                </a:solidFill>
                <a:latin typeface="Goudy Old Style" panose="02020502050305020303" pitchFamily="18" charset="77"/>
              </a:rPr>
              <a:t>Angle measure as a quantification of a class of subtended arcs</a:t>
            </a:r>
          </a:p>
        </p:txBody>
      </p:sp>
      <p:pic>
        <p:nvPicPr>
          <p:cNvPr id="6" name="Content Placeholder 4" descr="Logo&#10;&#10;Description automatically generated">
            <a:extLst>
              <a:ext uri="{FF2B5EF4-FFF2-40B4-BE49-F238E27FC236}">
                <a16:creationId xmlns:a16="http://schemas.microsoft.com/office/drawing/2014/main" id="{202624CD-1363-7A43-A866-101906FBAFC2}"/>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02" fill="hold"/>
                                        <p:tgtEl>
                                          <p:spTgt spid="37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377"/>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 name="Image" descr="Image"/>
          <p:cNvPicPr>
            <a:picLocks noChangeAspect="1"/>
          </p:cNvPicPr>
          <p:nvPr/>
        </p:nvPicPr>
        <p:blipFill>
          <a:blip r:embed="rId2"/>
          <a:stretch>
            <a:fillRect/>
          </a:stretch>
        </p:blipFill>
        <p:spPr>
          <a:xfrm>
            <a:off x="4327071" y="2612336"/>
            <a:ext cx="3537858" cy="3331569"/>
          </a:xfrm>
          <a:prstGeom prst="rect">
            <a:avLst/>
          </a:prstGeom>
          <a:ln w="12700">
            <a:miter lim="400000"/>
          </a:ln>
        </p:spPr>
      </p:pic>
      <p:sp>
        <p:nvSpPr>
          <p:cNvPr id="4" name="Rectangle 3">
            <a:extLst>
              <a:ext uri="{FF2B5EF4-FFF2-40B4-BE49-F238E27FC236}">
                <a16:creationId xmlns:a16="http://schemas.microsoft.com/office/drawing/2014/main" id="{AD7390FC-8A5A-B740-A3DA-7D77108F3AFA}"/>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0E8332FE-3988-3546-B535-C0E4BAE4E1E8}"/>
              </a:ext>
            </a:extLst>
          </p:cNvPr>
          <p:cNvSpPr>
            <a:spLocks noGrp="1"/>
          </p:cNvSpPr>
          <p:nvPr>
            <p:ph type="title"/>
          </p:nvPr>
        </p:nvSpPr>
        <p:spPr>
          <a:xfrm>
            <a:off x="562131" y="365125"/>
            <a:ext cx="10791669" cy="1325563"/>
          </a:xfrm>
        </p:spPr>
        <p:txBody>
          <a:bodyPr>
            <a:normAutofit/>
          </a:bodyPr>
          <a:lstStyle/>
          <a:p>
            <a:pPr fontAlgn="base"/>
            <a:r>
              <a:rPr lang="en-US" sz="3600" dirty="0">
                <a:solidFill>
                  <a:schemeClr val="bg1"/>
                </a:solidFill>
                <a:latin typeface="Goudy Old Style" panose="02020502050305020303" pitchFamily="18" charset="77"/>
              </a:rPr>
              <a:t>Output of the sine function</a:t>
            </a:r>
          </a:p>
        </p:txBody>
      </p:sp>
      <p:pic>
        <p:nvPicPr>
          <p:cNvPr id="6" name="Content Placeholder 4" descr="Logo&#10;&#10;Description automatically generated">
            <a:extLst>
              <a:ext uri="{FF2B5EF4-FFF2-40B4-BE49-F238E27FC236}">
                <a16:creationId xmlns:a16="http://schemas.microsoft.com/office/drawing/2014/main" id="{3E276530-7E82-6A48-8736-04854602B63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 name="sin(θ) = the number of radius lengths that P is above the horizontal diameter of the circle centered at the vertex of the angle."/>
          <p:cNvSpPr txBox="1"/>
          <p:nvPr/>
        </p:nvSpPr>
        <p:spPr>
          <a:xfrm>
            <a:off x="358515" y="5684046"/>
            <a:ext cx="11474970" cy="9094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1771" tIns="21771" rIns="21771" bIns="21771" anchor="ctr">
            <a:spAutoFit/>
          </a:bodyPr>
          <a:lstStyle/>
          <a:p>
            <a:pPr defTabSz="562550">
              <a:defRPr sz="4000" i="1">
                <a:solidFill>
                  <a:schemeClr val="accent5"/>
                </a:solidFill>
                <a:latin typeface="Times New Roman"/>
                <a:ea typeface="Times New Roman"/>
                <a:cs typeface="Times New Roman"/>
                <a:sym typeface="Times New Roman"/>
              </a:defRPr>
            </a:pPr>
            <a:r>
              <a:rPr sz="2812" dirty="0">
                <a:solidFill>
                  <a:srgbClr val="000000"/>
                </a:solidFill>
              </a:rPr>
              <a:t>sin(</a:t>
            </a:r>
            <a:r>
              <a:rPr sz="2812" dirty="0" err="1">
                <a:solidFill>
                  <a:srgbClr val="000000"/>
                </a:solidFill>
              </a:rPr>
              <a:t>θ</a:t>
            </a:r>
            <a:r>
              <a:rPr sz="2812" dirty="0">
                <a:solidFill>
                  <a:srgbClr val="000000"/>
                </a:solidFill>
              </a:rPr>
              <a:t>) =</a:t>
            </a:r>
            <a:r>
              <a:rPr sz="2812" dirty="0"/>
              <a:t> </a:t>
            </a:r>
            <a:r>
              <a:rPr sz="2812" dirty="0">
                <a:solidFill>
                  <a:srgbClr val="000000"/>
                </a:solidFill>
              </a:rPr>
              <a:t>the number of radius lengths that </a:t>
            </a:r>
            <a:r>
              <a:rPr sz="2812" dirty="0"/>
              <a:t>P</a:t>
            </a:r>
            <a:r>
              <a:rPr sz="2812" dirty="0">
                <a:solidFill>
                  <a:srgbClr val="000000"/>
                </a:solidFill>
              </a:rPr>
              <a:t> is above the horizontal diameter of the circle centered at the vertex of the angle. </a:t>
            </a:r>
          </a:p>
        </p:txBody>
      </p:sp>
      <p:pic>
        <p:nvPicPr>
          <p:cNvPr id="383" name="Image" descr="Image"/>
          <p:cNvPicPr>
            <a:picLocks noChangeAspect="1"/>
          </p:cNvPicPr>
          <p:nvPr/>
        </p:nvPicPr>
        <p:blipFill>
          <a:blip r:embed="rId2"/>
          <a:stretch>
            <a:fillRect/>
          </a:stretch>
        </p:blipFill>
        <p:spPr>
          <a:xfrm>
            <a:off x="4327071" y="2612336"/>
            <a:ext cx="3537858" cy="3331569"/>
          </a:xfrm>
          <a:prstGeom prst="rect">
            <a:avLst/>
          </a:prstGeom>
          <a:ln w="12700">
            <a:miter lim="400000"/>
          </a:ln>
        </p:spPr>
      </p:pic>
      <p:sp>
        <p:nvSpPr>
          <p:cNvPr id="5" name="Rectangle 4">
            <a:extLst>
              <a:ext uri="{FF2B5EF4-FFF2-40B4-BE49-F238E27FC236}">
                <a16:creationId xmlns:a16="http://schemas.microsoft.com/office/drawing/2014/main" id="{65B8B386-8480-6443-8FE0-50472FA55F5D}"/>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4" descr="Logo&#10;&#10;Description automatically generated">
            <a:extLst>
              <a:ext uri="{FF2B5EF4-FFF2-40B4-BE49-F238E27FC236}">
                <a16:creationId xmlns:a16="http://schemas.microsoft.com/office/drawing/2014/main" id="{3717A35E-082C-8247-8083-3D68843E580D}"/>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
        <p:nvSpPr>
          <p:cNvPr id="10" name="Title 1">
            <a:extLst>
              <a:ext uri="{FF2B5EF4-FFF2-40B4-BE49-F238E27FC236}">
                <a16:creationId xmlns:a16="http://schemas.microsoft.com/office/drawing/2014/main" id="{8A0249E1-D5B4-234E-8370-AAF14F41270A}"/>
              </a:ext>
            </a:extLst>
          </p:cNvPr>
          <p:cNvSpPr>
            <a:spLocks noGrp="1"/>
          </p:cNvSpPr>
          <p:nvPr>
            <p:ph type="title"/>
          </p:nvPr>
        </p:nvSpPr>
        <p:spPr>
          <a:xfrm>
            <a:off x="562131" y="365125"/>
            <a:ext cx="10791669" cy="1325563"/>
          </a:xfrm>
        </p:spPr>
        <p:txBody>
          <a:bodyPr>
            <a:normAutofit/>
          </a:bodyPr>
          <a:lstStyle/>
          <a:p>
            <a:pPr fontAlgn="base"/>
            <a:r>
              <a:rPr lang="en-US" sz="3600" dirty="0">
                <a:solidFill>
                  <a:schemeClr val="bg1"/>
                </a:solidFill>
                <a:latin typeface="Goudy Old Style" panose="02020502050305020303" pitchFamily="18" charset="77"/>
              </a:rPr>
              <a:t>Output of the sine function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6" name="Video 3.mov" descr="Video 3.mov"/>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3945216" y="2282553"/>
            <a:ext cx="4301568" cy="3869750"/>
          </a:xfrm>
          <a:prstGeom prst="rect">
            <a:avLst/>
          </a:prstGeom>
          <a:ln w="12700">
            <a:miter lim="400000"/>
          </a:ln>
        </p:spPr>
      </p:pic>
      <p:sp>
        <p:nvSpPr>
          <p:cNvPr id="9" name="Rectangle 8">
            <a:extLst>
              <a:ext uri="{FF2B5EF4-FFF2-40B4-BE49-F238E27FC236}">
                <a16:creationId xmlns:a16="http://schemas.microsoft.com/office/drawing/2014/main" id="{EAF101B4-CC2E-9A4A-96EC-38C056A90C74}"/>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E9688857-51FA-834D-9FFB-0C6AB7CD0200}"/>
              </a:ext>
            </a:extLst>
          </p:cNvPr>
          <p:cNvSpPr>
            <a:spLocks noGrp="1"/>
          </p:cNvSpPr>
          <p:nvPr>
            <p:ph type="title"/>
          </p:nvPr>
        </p:nvSpPr>
        <p:spPr>
          <a:xfrm>
            <a:off x="562131" y="365125"/>
            <a:ext cx="10791669" cy="1325563"/>
          </a:xfrm>
        </p:spPr>
        <p:txBody>
          <a:bodyPr>
            <a:normAutofit/>
          </a:bodyPr>
          <a:lstStyle/>
          <a:p>
            <a:pPr fontAlgn="base"/>
            <a:r>
              <a:rPr lang="en-US" sz="3600" dirty="0">
                <a:solidFill>
                  <a:schemeClr val="bg1"/>
                </a:solidFill>
                <a:latin typeface="Goudy Old Style" panose="02020502050305020303" pitchFamily="18" charset="77"/>
              </a:rPr>
              <a:t>Output of the sine function</a:t>
            </a:r>
          </a:p>
        </p:txBody>
      </p:sp>
      <p:pic>
        <p:nvPicPr>
          <p:cNvPr id="11" name="Content Placeholder 4" descr="Logo&#10;&#10;Description automatically generated">
            <a:extLst>
              <a:ext uri="{FF2B5EF4-FFF2-40B4-BE49-F238E27FC236}">
                <a16:creationId xmlns:a16="http://schemas.microsoft.com/office/drawing/2014/main" id="{D3EF346B-2621-7D4D-A5F4-14613DC6EBA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13166" fill="hold"/>
                                        <p:tgtEl>
                                          <p:spTgt spid="38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386"/>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2E55A5-B1D5-47E3-9D78-FD466C3EA205}"/>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fontAlgn="base"/>
            <a:r>
              <a:rPr lang="en-US" dirty="0">
                <a:solidFill>
                  <a:schemeClr val="bg1"/>
                </a:solidFill>
                <a:latin typeface="Goudy Old Style" panose="02020502050305020303" pitchFamily="18" charset="77"/>
              </a:rPr>
              <a:t>Conceptual Analysis</a:t>
            </a:r>
          </a:p>
        </p:txBody>
      </p:sp>
      <p:sp>
        <p:nvSpPr>
          <p:cNvPr id="3" name="Content Placeholder 2"/>
          <p:cNvSpPr>
            <a:spLocks noGrp="1"/>
          </p:cNvSpPr>
          <p:nvPr>
            <p:ph idx="1"/>
          </p:nvPr>
        </p:nvSpPr>
        <p:spPr>
          <a:xfrm>
            <a:off x="532542" y="2190749"/>
            <a:ext cx="11279353" cy="757371"/>
          </a:xfrm>
        </p:spPr>
        <p:txBody>
          <a:bodyPr>
            <a:normAutofit/>
          </a:bodyPr>
          <a:lstStyle/>
          <a:p>
            <a:pPr marL="0" indent="0">
              <a:spcAft>
                <a:spcPts val="1800"/>
              </a:spcAft>
              <a:buNone/>
            </a:pPr>
            <a:r>
              <a:rPr lang="en-US" sz="3200" dirty="0">
                <a:latin typeface="Goudy Old Style" panose="02020502050305020303" pitchFamily="18" charset="77"/>
              </a:rPr>
              <a:t>Phases of instructional design:</a:t>
            </a:r>
            <a:endParaRPr lang="en-US" sz="2000" dirty="0">
              <a:latin typeface="Goudy Old Style" panose="02020502050305020303" pitchFamily="18" charset="77"/>
            </a:endParaRPr>
          </a:p>
        </p:txBody>
      </p:sp>
      <p:pic>
        <p:nvPicPr>
          <p:cNvPr id="6" name="Content Placeholder 4" descr="Logo&#10;&#10;Description automatically generated">
            <a:extLst>
              <a:ext uri="{FF2B5EF4-FFF2-40B4-BE49-F238E27FC236}">
                <a16:creationId xmlns:a16="http://schemas.microsoft.com/office/drawing/2014/main" id="{E6B67163-9ED3-4E40-B3BD-F4BD444BBA27}"/>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
        <p:nvSpPr>
          <p:cNvPr id="11" name="Left-Right Arrow 10">
            <a:extLst>
              <a:ext uri="{FF2B5EF4-FFF2-40B4-BE49-F238E27FC236}">
                <a16:creationId xmlns:a16="http://schemas.microsoft.com/office/drawing/2014/main" id="{E01B540F-9735-3E48-B566-A4903AFE2F1B}"/>
              </a:ext>
            </a:extLst>
          </p:cNvPr>
          <p:cNvSpPr/>
          <p:nvPr/>
        </p:nvSpPr>
        <p:spPr>
          <a:xfrm>
            <a:off x="3349703" y="4326269"/>
            <a:ext cx="891558" cy="187365"/>
          </a:xfrm>
          <a:prstGeom prst="leftRightArrow">
            <a:avLst/>
          </a:prstGeom>
          <a:gradFill>
            <a:gsLst>
              <a:gs pos="0">
                <a:schemeClr val="bg2">
                  <a:lumMod val="25000"/>
                </a:schemeClr>
              </a:gs>
              <a:gs pos="64000">
                <a:schemeClr val="accent3">
                  <a:lumMod val="105000"/>
                  <a:satMod val="103000"/>
                  <a:tint val="73000"/>
                </a:schemeClr>
              </a:gs>
              <a:gs pos="100000">
                <a:schemeClr val="accent3">
                  <a:lumMod val="105000"/>
                  <a:satMod val="109000"/>
                  <a:tint val="81000"/>
                </a:schemeClr>
              </a:gs>
            </a:gsLst>
          </a:gra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4" name="Left-Right Arrow 13">
            <a:extLst>
              <a:ext uri="{FF2B5EF4-FFF2-40B4-BE49-F238E27FC236}">
                <a16:creationId xmlns:a16="http://schemas.microsoft.com/office/drawing/2014/main" id="{A6F3F129-E56E-3949-8973-202EFCC6CABC}"/>
              </a:ext>
            </a:extLst>
          </p:cNvPr>
          <p:cNvSpPr/>
          <p:nvPr/>
        </p:nvSpPr>
        <p:spPr>
          <a:xfrm>
            <a:off x="7726650" y="4326267"/>
            <a:ext cx="891558" cy="187365"/>
          </a:xfrm>
          <a:prstGeom prst="leftRightArrow">
            <a:avLst/>
          </a:prstGeom>
          <a:gradFill>
            <a:gsLst>
              <a:gs pos="0">
                <a:schemeClr val="bg2">
                  <a:lumMod val="25000"/>
                </a:schemeClr>
              </a:gs>
              <a:gs pos="64000">
                <a:schemeClr val="accent3">
                  <a:lumMod val="105000"/>
                  <a:satMod val="103000"/>
                  <a:tint val="73000"/>
                </a:schemeClr>
              </a:gs>
              <a:gs pos="100000">
                <a:schemeClr val="accent3">
                  <a:lumMod val="105000"/>
                  <a:satMod val="109000"/>
                  <a:tint val="81000"/>
                </a:schemeClr>
              </a:gs>
            </a:gsLst>
          </a:gra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grpSp>
        <p:nvGrpSpPr>
          <p:cNvPr id="18" name="Group 17">
            <a:extLst>
              <a:ext uri="{FF2B5EF4-FFF2-40B4-BE49-F238E27FC236}">
                <a16:creationId xmlns:a16="http://schemas.microsoft.com/office/drawing/2014/main" id="{20EB16BB-FE85-1344-88EF-87A295992EFD}"/>
              </a:ext>
            </a:extLst>
          </p:cNvPr>
          <p:cNvGrpSpPr/>
          <p:nvPr/>
        </p:nvGrpSpPr>
        <p:grpSpPr>
          <a:xfrm>
            <a:off x="532542" y="3727375"/>
            <a:ext cx="2736451" cy="1811051"/>
            <a:chOff x="532542" y="3727375"/>
            <a:chExt cx="2736451" cy="1811051"/>
          </a:xfrm>
        </p:grpSpPr>
        <p:sp>
          <p:nvSpPr>
            <p:cNvPr id="7" name="Rounded Rectangle 6">
              <a:extLst>
                <a:ext uri="{FF2B5EF4-FFF2-40B4-BE49-F238E27FC236}">
                  <a16:creationId xmlns:a16="http://schemas.microsoft.com/office/drawing/2014/main" id="{EFE443AA-D672-8C40-BCCC-7CB5F61C2F5B}"/>
                </a:ext>
              </a:extLst>
            </p:cNvPr>
            <p:cNvSpPr/>
            <p:nvPr/>
          </p:nvSpPr>
          <p:spPr>
            <a:xfrm>
              <a:off x="532542" y="3727375"/>
              <a:ext cx="2736451" cy="1385151"/>
            </a:xfrm>
            <a:prstGeom prst="roundRect">
              <a:avLst/>
            </a:prstGeom>
            <a:solidFill>
              <a:srgbClr val="0073FE"/>
            </a:solidFill>
            <a:ln>
              <a:noFill/>
            </a:ln>
            <a:effectLst>
              <a:outerShdw blurRad="50800" dist="38100" dir="2700000" algn="tl"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dirty="0"/>
                <a:t>What does it mean to understand a particular mathematical idea?</a:t>
              </a:r>
            </a:p>
          </p:txBody>
        </p:sp>
        <p:sp>
          <p:nvSpPr>
            <p:cNvPr id="15" name="TextBox 14">
              <a:extLst>
                <a:ext uri="{FF2B5EF4-FFF2-40B4-BE49-F238E27FC236}">
                  <a16:creationId xmlns:a16="http://schemas.microsoft.com/office/drawing/2014/main" id="{990FF77A-9B5C-4342-9BB0-8BC432BBD669}"/>
                </a:ext>
              </a:extLst>
            </p:cNvPr>
            <p:cNvSpPr txBox="1"/>
            <p:nvPr/>
          </p:nvSpPr>
          <p:spPr>
            <a:xfrm>
              <a:off x="1419247" y="5169094"/>
              <a:ext cx="963039" cy="369332"/>
            </a:xfrm>
            <a:prstGeom prst="rect">
              <a:avLst/>
            </a:prstGeom>
            <a:noFill/>
          </p:spPr>
          <p:txBody>
            <a:bodyPr wrap="square" rtlCol="0">
              <a:spAutoFit/>
            </a:bodyPr>
            <a:lstStyle/>
            <a:p>
              <a:r>
                <a:rPr lang="en-US" i="1" dirty="0"/>
                <a:t>Phase 1</a:t>
              </a:r>
            </a:p>
          </p:txBody>
        </p:sp>
      </p:grpSp>
      <p:grpSp>
        <p:nvGrpSpPr>
          <p:cNvPr id="19" name="Group 18">
            <a:extLst>
              <a:ext uri="{FF2B5EF4-FFF2-40B4-BE49-F238E27FC236}">
                <a16:creationId xmlns:a16="http://schemas.microsoft.com/office/drawing/2014/main" id="{40823355-2919-314D-8A95-8439DD8EE010}"/>
              </a:ext>
            </a:extLst>
          </p:cNvPr>
          <p:cNvGrpSpPr/>
          <p:nvPr/>
        </p:nvGrpSpPr>
        <p:grpSpPr>
          <a:xfrm>
            <a:off x="4321971" y="3680533"/>
            <a:ext cx="3323969" cy="1857893"/>
            <a:chOff x="4321971" y="3680533"/>
            <a:chExt cx="3323969" cy="1857893"/>
          </a:xfrm>
        </p:grpSpPr>
        <p:sp>
          <p:nvSpPr>
            <p:cNvPr id="12" name="Rounded Rectangle 11">
              <a:extLst>
                <a:ext uri="{FF2B5EF4-FFF2-40B4-BE49-F238E27FC236}">
                  <a16:creationId xmlns:a16="http://schemas.microsoft.com/office/drawing/2014/main" id="{A674CE87-5843-2B47-A698-782A78706C78}"/>
                </a:ext>
              </a:extLst>
            </p:cNvPr>
            <p:cNvSpPr/>
            <p:nvPr/>
          </p:nvSpPr>
          <p:spPr>
            <a:xfrm>
              <a:off x="4321971" y="3680533"/>
              <a:ext cx="3323969" cy="1478834"/>
            </a:xfrm>
            <a:prstGeom prst="roundRect">
              <a:avLst/>
            </a:prstGeom>
            <a:solidFill>
              <a:srgbClr val="B3995D"/>
            </a:solidFill>
            <a:ln>
              <a:noFill/>
            </a:ln>
            <a:effectLst>
              <a:outerShdw blurRad="50800" dist="38100" dir="2700000" algn="tl"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dirty="0"/>
                <a:t>What is the nature of the conceptual activity involved in constructing the targeted understanding?</a:t>
              </a:r>
            </a:p>
          </p:txBody>
        </p:sp>
        <p:sp>
          <p:nvSpPr>
            <p:cNvPr id="16" name="TextBox 15">
              <a:extLst>
                <a:ext uri="{FF2B5EF4-FFF2-40B4-BE49-F238E27FC236}">
                  <a16:creationId xmlns:a16="http://schemas.microsoft.com/office/drawing/2014/main" id="{DD0F4CCD-EA48-F949-94FA-999BE929E962}"/>
                </a:ext>
              </a:extLst>
            </p:cNvPr>
            <p:cNvSpPr txBox="1"/>
            <p:nvPr/>
          </p:nvSpPr>
          <p:spPr>
            <a:xfrm>
              <a:off x="5502435" y="5169094"/>
              <a:ext cx="963039" cy="369332"/>
            </a:xfrm>
            <a:prstGeom prst="rect">
              <a:avLst/>
            </a:prstGeom>
            <a:noFill/>
          </p:spPr>
          <p:txBody>
            <a:bodyPr wrap="square" rtlCol="0">
              <a:spAutoFit/>
            </a:bodyPr>
            <a:lstStyle/>
            <a:p>
              <a:r>
                <a:rPr lang="en-US" i="1" dirty="0"/>
                <a:t>Phase 2</a:t>
              </a:r>
            </a:p>
          </p:txBody>
        </p:sp>
      </p:grpSp>
      <p:grpSp>
        <p:nvGrpSpPr>
          <p:cNvPr id="20" name="Group 19">
            <a:extLst>
              <a:ext uri="{FF2B5EF4-FFF2-40B4-BE49-F238E27FC236}">
                <a16:creationId xmlns:a16="http://schemas.microsoft.com/office/drawing/2014/main" id="{C21C63A1-9339-1845-B371-738EFD420ED2}"/>
              </a:ext>
            </a:extLst>
          </p:cNvPr>
          <p:cNvGrpSpPr/>
          <p:nvPr/>
        </p:nvGrpSpPr>
        <p:grpSpPr>
          <a:xfrm>
            <a:off x="8698918" y="3727375"/>
            <a:ext cx="2736451" cy="1801324"/>
            <a:chOff x="8698918" y="3727375"/>
            <a:chExt cx="2736451" cy="1801324"/>
          </a:xfrm>
        </p:grpSpPr>
        <p:sp>
          <p:nvSpPr>
            <p:cNvPr id="13" name="Rounded Rectangle 12">
              <a:extLst>
                <a:ext uri="{FF2B5EF4-FFF2-40B4-BE49-F238E27FC236}">
                  <a16:creationId xmlns:a16="http://schemas.microsoft.com/office/drawing/2014/main" id="{A47C16D4-1442-AF48-B4E9-2E115CFDF225}"/>
                </a:ext>
              </a:extLst>
            </p:cNvPr>
            <p:cNvSpPr/>
            <p:nvPr/>
          </p:nvSpPr>
          <p:spPr>
            <a:xfrm>
              <a:off x="8698918" y="3727375"/>
              <a:ext cx="2736451" cy="1385151"/>
            </a:xfrm>
            <a:prstGeom prst="roundRect">
              <a:avLst/>
            </a:prstGeom>
            <a:solidFill>
              <a:srgbClr val="1B5C42"/>
            </a:solidFill>
            <a:ln>
              <a:noFill/>
            </a:ln>
            <a:effectLst>
              <a:outerShdw blurRad="50800" dist="38100" dir="2700000" algn="tl"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dirty="0"/>
                <a:t>What instructional resources might engender this conceptual activity?</a:t>
              </a:r>
            </a:p>
          </p:txBody>
        </p:sp>
        <p:sp>
          <p:nvSpPr>
            <p:cNvPr id="17" name="TextBox 16">
              <a:extLst>
                <a:ext uri="{FF2B5EF4-FFF2-40B4-BE49-F238E27FC236}">
                  <a16:creationId xmlns:a16="http://schemas.microsoft.com/office/drawing/2014/main" id="{2A4D3527-DEEC-304A-AF21-61CFB0AEA443}"/>
                </a:ext>
              </a:extLst>
            </p:cNvPr>
            <p:cNvSpPr txBox="1"/>
            <p:nvPr/>
          </p:nvSpPr>
          <p:spPr>
            <a:xfrm>
              <a:off x="9585623" y="5159367"/>
              <a:ext cx="963039" cy="369332"/>
            </a:xfrm>
            <a:prstGeom prst="rect">
              <a:avLst/>
            </a:prstGeom>
            <a:noFill/>
          </p:spPr>
          <p:txBody>
            <a:bodyPr wrap="square" rtlCol="0">
              <a:spAutoFit/>
            </a:bodyPr>
            <a:lstStyle/>
            <a:p>
              <a:r>
                <a:rPr lang="en-US" i="1" dirty="0"/>
                <a:t>Phase 3</a:t>
              </a:r>
            </a:p>
          </p:txBody>
        </p:sp>
      </p:grpSp>
    </p:spTree>
    <p:extLst>
      <p:ext uri="{BB962C8B-B14F-4D97-AF65-F5344CB8AC3E}">
        <p14:creationId xmlns:p14="http://schemas.microsoft.com/office/powerpoint/2010/main" val="1244248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strVal val="#ppt_w*0.70"/>
                                          </p:val>
                                        </p:tav>
                                        <p:tav tm="100000">
                                          <p:val>
                                            <p:strVal val="#ppt_w"/>
                                          </p:val>
                                        </p:tav>
                                      </p:tavLst>
                                    </p:anim>
                                    <p:anim calcmode="lin" valueType="num">
                                      <p:cBhvr>
                                        <p:cTn id="8" dur="1000" fill="hold"/>
                                        <p:tgtEl>
                                          <p:spTgt spid="18"/>
                                        </p:tgtEl>
                                        <p:attrNameLst>
                                          <p:attrName>ppt_h</p:attrName>
                                        </p:attrNameLst>
                                      </p:cBhvr>
                                      <p:tavLst>
                                        <p:tav tm="0">
                                          <p:val>
                                            <p:strVal val="#ppt_h"/>
                                          </p:val>
                                        </p:tav>
                                        <p:tav tm="100000">
                                          <p:val>
                                            <p:strVal val="#ppt_h"/>
                                          </p:val>
                                        </p:tav>
                                      </p:tavLst>
                                    </p:anim>
                                    <p:animEffect transition="in" filter="fade">
                                      <p:cBhvr>
                                        <p:cTn id="9" dur="10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1000" fill="hold"/>
                                        <p:tgtEl>
                                          <p:spTgt spid="19"/>
                                        </p:tgtEl>
                                        <p:attrNameLst>
                                          <p:attrName>ppt_w</p:attrName>
                                        </p:attrNameLst>
                                      </p:cBhvr>
                                      <p:tavLst>
                                        <p:tav tm="0">
                                          <p:val>
                                            <p:strVal val="#ppt_w*0.70"/>
                                          </p:val>
                                        </p:tav>
                                        <p:tav tm="100000">
                                          <p:val>
                                            <p:strVal val="#ppt_w"/>
                                          </p:val>
                                        </p:tav>
                                      </p:tavLst>
                                    </p:anim>
                                    <p:anim calcmode="lin" valueType="num">
                                      <p:cBhvr>
                                        <p:cTn id="20" dur="1000" fill="hold"/>
                                        <p:tgtEl>
                                          <p:spTgt spid="19"/>
                                        </p:tgtEl>
                                        <p:attrNameLst>
                                          <p:attrName>ppt_h</p:attrName>
                                        </p:attrNameLst>
                                      </p:cBhvr>
                                      <p:tavLst>
                                        <p:tav tm="0">
                                          <p:val>
                                            <p:strVal val="#ppt_h"/>
                                          </p:val>
                                        </p:tav>
                                        <p:tav tm="100000">
                                          <p:val>
                                            <p:strVal val="#ppt_h"/>
                                          </p:val>
                                        </p:tav>
                                      </p:tavLst>
                                    </p:anim>
                                    <p:animEffect transition="in" filter="fade">
                                      <p:cBhvr>
                                        <p:cTn id="21" dur="10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p:cTn id="31" dur="1000" fill="hold"/>
                                        <p:tgtEl>
                                          <p:spTgt spid="20"/>
                                        </p:tgtEl>
                                        <p:attrNameLst>
                                          <p:attrName>ppt_w</p:attrName>
                                        </p:attrNameLst>
                                      </p:cBhvr>
                                      <p:tavLst>
                                        <p:tav tm="0">
                                          <p:val>
                                            <p:strVal val="#ppt_w*0.70"/>
                                          </p:val>
                                        </p:tav>
                                        <p:tav tm="100000">
                                          <p:val>
                                            <p:strVal val="#ppt_w"/>
                                          </p:val>
                                        </p:tav>
                                      </p:tavLst>
                                    </p:anim>
                                    <p:anim calcmode="lin" valueType="num">
                                      <p:cBhvr>
                                        <p:cTn id="32" dur="1000" fill="hold"/>
                                        <p:tgtEl>
                                          <p:spTgt spid="20"/>
                                        </p:tgtEl>
                                        <p:attrNameLst>
                                          <p:attrName>ppt_h</p:attrName>
                                        </p:attrNameLst>
                                      </p:cBhvr>
                                      <p:tavLst>
                                        <p:tav tm="0">
                                          <p:val>
                                            <p:strVal val="#ppt_h"/>
                                          </p:val>
                                        </p:tav>
                                        <p:tav tm="100000">
                                          <p:val>
                                            <p:strVal val="#ppt_h"/>
                                          </p:val>
                                        </p:tav>
                                      </p:tavLst>
                                    </p:anim>
                                    <p:animEffect transition="in" filter="fade">
                                      <p:cBhvr>
                                        <p:cTn id="33"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0" name="droppedImage.pdf" descr="droppedImage.pdf"/>
          <p:cNvPicPr>
            <a:picLocks noChangeAspect="1"/>
          </p:cNvPicPr>
          <p:nvPr/>
        </p:nvPicPr>
        <p:blipFill>
          <a:blip r:embed="rId2"/>
          <a:stretch>
            <a:fillRect/>
          </a:stretch>
        </p:blipFill>
        <p:spPr>
          <a:xfrm>
            <a:off x="2784020" y="2466775"/>
            <a:ext cx="6623959" cy="3450772"/>
          </a:xfrm>
          <a:prstGeom prst="rect">
            <a:avLst/>
          </a:prstGeom>
          <a:ln w="12700">
            <a:miter lim="400000"/>
          </a:ln>
        </p:spPr>
      </p:pic>
      <p:sp>
        <p:nvSpPr>
          <p:cNvPr id="4" name="Rectangle 3">
            <a:extLst>
              <a:ext uri="{FF2B5EF4-FFF2-40B4-BE49-F238E27FC236}">
                <a16:creationId xmlns:a16="http://schemas.microsoft.com/office/drawing/2014/main" id="{382C3472-5152-B646-967D-74EE87F58256}"/>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41FDFFE8-A048-0648-BEB1-48EB42D5B8A5}"/>
              </a:ext>
            </a:extLst>
          </p:cNvPr>
          <p:cNvSpPr>
            <a:spLocks noGrp="1"/>
          </p:cNvSpPr>
          <p:nvPr>
            <p:ph type="title"/>
          </p:nvPr>
        </p:nvSpPr>
        <p:spPr>
          <a:xfrm>
            <a:off x="562131" y="365125"/>
            <a:ext cx="10791669" cy="1325563"/>
          </a:xfrm>
        </p:spPr>
        <p:txBody>
          <a:bodyPr>
            <a:normAutofit/>
          </a:bodyPr>
          <a:lstStyle/>
          <a:p>
            <a:pPr fontAlgn="base"/>
            <a:r>
              <a:rPr lang="en-US" sz="3600" dirty="0">
                <a:solidFill>
                  <a:schemeClr val="bg1"/>
                </a:solidFill>
                <a:latin typeface="Goudy Old Style" panose="02020502050305020303" pitchFamily="18" charset="77"/>
              </a:rPr>
              <a:t>Output of the sine function</a:t>
            </a:r>
          </a:p>
        </p:txBody>
      </p:sp>
      <p:pic>
        <p:nvPicPr>
          <p:cNvPr id="6" name="Content Placeholder 4" descr="Logo&#10;&#10;Description automatically generated">
            <a:extLst>
              <a:ext uri="{FF2B5EF4-FFF2-40B4-BE49-F238E27FC236}">
                <a16:creationId xmlns:a16="http://schemas.microsoft.com/office/drawing/2014/main" id="{CC531F0F-BF44-FD4B-92AF-80D2A029039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3" name="droppedImage.pdf" descr="droppedImage.pdf"/>
          <p:cNvPicPr>
            <a:picLocks noChangeAspect="1"/>
          </p:cNvPicPr>
          <p:nvPr/>
        </p:nvPicPr>
        <p:blipFill>
          <a:blip r:embed="rId2"/>
          <a:stretch>
            <a:fillRect/>
          </a:stretch>
        </p:blipFill>
        <p:spPr>
          <a:xfrm>
            <a:off x="2784020" y="2466774"/>
            <a:ext cx="6623959" cy="3450772"/>
          </a:xfrm>
          <a:prstGeom prst="rect">
            <a:avLst/>
          </a:prstGeom>
          <a:ln w="12700">
            <a:miter lim="400000"/>
          </a:ln>
        </p:spPr>
      </p:pic>
      <p:sp>
        <p:nvSpPr>
          <p:cNvPr id="4" name="Rectangle 3">
            <a:extLst>
              <a:ext uri="{FF2B5EF4-FFF2-40B4-BE49-F238E27FC236}">
                <a16:creationId xmlns:a16="http://schemas.microsoft.com/office/drawing/2014/main" id="{0275CE1B-0722-5C45-883F-B1847A9B3335}"/>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ED3E5D62-1911-A64A-98E5-21092A71667C}"/>
              </a:ext>
            </a:extLst>
          </p:cNvPr>
          <p:cNvSpPr>
            <a:spLocks noGrp="1"/>
          </p:cNvSpPr>
          <p:nvPr>
            <p:ph type="title"/>
          </p:nvPr>
        </p:nvSpPr>
        <p:spPr>
          <a:xfrm>
            <a:off x="562131" y="365125"/>
            <a:ext cx="10791669" cy="1325563"/>
          </a:xfrm>
        </p:spPr>
        <p:txBody>
          <a:bodyPr>
            <a:normAutofit/>
          </a:bodyPr>
          <a:lstStyle/>
          <a:p>
            <a:pPr fontAlgn="base"/>
            <a:r>
              <a:rPr lang="en-US" sz="3600" dirty="0">
                <a:solidFill>
                  <a:schemeClr val="bg1"/>
                </a:solidFill>
                <a:latin typeface="Goudy Old Style" panose="02020502050305020303" pitchFamily="18" charset="77"/>
              </a:rPr>
              <a:t>Output of the sine function</a:t>
            </a:r>
          </a:p>
        </p:txBody>
      </p:sp>
      <p:pic>
        <p:nvPicPr>
          <p:cNvPr id="6" name="Content Placeholder 4" descr="Logo&#10;&#10;Description automatically generated">
            <a:extLst>
              <a:ext uri="{FF2B5EF4-FFF2-40B4-BE49-F238E27FC236}">
                <a16:creationId xmlns:a16="http://schemas.microsoft.com/office/drawing/2014/main" id="{C51275A8-BBD6-3544-8C0F-D50936B836A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6" name="Screen Recording.mov" descr="Screen Recording.mov"/>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3897086" y="2280556"/>
            <a:ext cx="4397830" cy="3178630"/>
          </a:xfrm>
          <a:prstGeom prst="rect">
            <a:avLst/>
          </a:prstGeom>
          <a:ln w="12700">
            <a:miter lim="400000"/>
          </a:ln>
        </p:spPr>
      </p:pic>
      <p:sp>
        <p:nvSpPr>
          <p:cNvPr id="4" name="Rectangle 3">
            <a:extLst>
              <a:ext uri="{FF2B5EF4-FFF2-40B4-BE49-F238E27FC236}">
                <a16:creationId xmlns:a16="http://schemas.microsoft.com/office/drawing/2014/main" id="{C438E65F-3FC2-E549-B923-126410037686}"/>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7D4D9F33-41ED-9C47-9F01-607A9F2BF2D0}"/>
              </a:ext>
            </a:extLst>
          </p:cNvPr>
          <p:cNvSpPr>
            <a:spLocks noGrp="1"/>
          </p:cNvSpPr>
          <p:nvPr>
            <p:ph type="title"/>
          </p:nvPr>
        </p:nvSpPr>
        <p:spPr>
          <a:xfrm>
            <a:off x="562131" y="365125"/>
            <a:ext cx="10791669" cy="1325563"/>
          </a:xfrm>
        </p:spPr>
        <p:txBody>
          <a:bodyPr>
            <a:normAutofit/>
          </a:bodyPr>
          <a:lstStyle/>
          <a:p>
            <a:pPr fontAlgn="base"/>
            <a:r>
              <a:rPr lang="en-US" sz="3600" dirty="0">
                <a:solidFill>
                  <a:schemeClr val="bg1"/>
                </a:solidFill>
                <a:latin typeface="Goudy Old Style" panose="02020502050305020303" pitchFamily="18" charset="77"/>
              </a:rPr>
              <a:t>Output of the sine function</a:t>
            </a:r>
          </a:p>
        </p:txBody>
      </p:sp>
      <p:pic>
        <p:nvPicPr>
          <p:cNvPr id="6" name="Content Placeholder 4" descr="Logo&#10;&#10;Description automatically generated">
            <a:extLst>
              <a:ext uri="{FF2B5EF4-FFF2-40B4-BE49-F238E27FC236}">
                <a16:creationId xmlns:a16="http://schemas.microsoft.com/office/drawing/2014/main" id="{7D9C275A-B3BC-9842-B9C6-ABA3B1C13B00}"/>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433" fill="hold"/>
                                        <p:tgtEl>
                                          <p:spTgt spid="39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396"/>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Arrow"/>
          <p:cNvSpPr/>
          <p:nvPr/>
        </p:nvSpPr>
        <p:spPr>
          <a:xfrm>
            <a:off x="4030435" y="3441320"/>
            <a:ext cx="511629" cy="255815"/>
          </a:xfrm>
          <a:prstGeom prst="rightArrow">
            <a:avLst>
              <a:gd name="adj1" fmla="val 52190"/>
              <a:gd name="adj2" fmla="val 106178"/>
            </a:avLst>
          </a:prstGeom>
          <a:solidFill>
            <a:srgbClr val="B39A5D"/>
          </a:solidFill>
          <a:ln w="12700">
            <a:noFill/>
            <a:miter lim="400000"/>
          </a:ln>
        </p:spPr>
        <p:txBody>
          <a:bodyPr lIns="21771" tIns="21771" rIns="21771" bIns="21771" anchor="ctr"/>
          <a:lstStyle/>
          <a:p>
            <a:pPr>
              <a:defRPr sz="2800">
                <a:solidFill>
                  <a:srgbClr val="FFFFFF"/>
                </a:solidFill>
                <a:effectLst>
                  <a:outerShdw blurRad="38100" dist="12700" dir="5400000" rotWithShape="0">
                    <a:srgbClr val="000000">
                      <a:alpha val="50000"/>
                    </a:srgbClr>
                  </a:outerShdw>
                </a:effectLst>
              </a:defRPr>
            </a:pPr>
            <a:endParaRPr sz="1969"/>
          </a:p>
        </p:txBody>
      </p:sp>
      <p:sp>
        <p:nvSpPr>
          <p:cNvPr id="359" name="Arrow"/>
          <p:cNvSpPr/>
          <p:nvPr/>
        </p:nvSpPr>
        <p:spPr>
          <a:xfrm>
            <a:off x="7464878" y="3441320"/>
            <a:ext cx="511629" cy="255815"/>
          </a:xfrm>
          <a:prstGeom prst="rightArrow">
            <a:avLst>
              <a:gd name="adj1" fmla="val 52190"/>
              <a:gd name="adj2" fmla="val 114968"/>
            </a:avLst>
          </a:prstGeom>
          <a:solidFill>
            <a:srgbClr val="B39A5D"/>
          </a:solidFill>
          <a:ln w="12700">
            <a:noFill/>
            <a:miter lim="400000"/>
          </a:ln>
        </p:spPr>
        <p:txBody>
          <a:bodyPr lIns="21771" tIns="21771" rIns="21771" bIns="21771" anchor="ctr"/>
          <a:lstStyle/>
          <a:p>
            <a:pPr>
              <a:defRPr sz="2800">
                <a:solidFill>
                  <a:srgbClr val="FFFFFF"/>
                </a:solidFill>
                <a:effectLst>
                  <a:outerShdw blurRad="38100" dist="12700" dir="5400000" rotWithShape="0">
                    <a:srgbClr val="000000">
                      <a:alpha val="50000"/>
                    </a:srgbClr>
                  </a:outerShdw>
                </a:effectLst>
              </a:defRPr>
            </a:pPr>
            <a:endParaRPr sz="1969"/>
          </a:p>
        </p:txBody>
      </p:sp>
      <p:sp>
        <p:nvSpPr>
          <p:cNvPr id="355" name="What does it mean to understand the output of the sine/cosine function?"/>
          <p:cNvSpPr/>
          <p:nvPr/>
        </p:nvSpPr>
        <p:spPr>
          <a:xfrm>
            <a:off x="1536492" y="3027662"/>
            <a:ext cx="2488501" cy="1088573"/>
          </a:xfrm>
          <a:prstGeom prst="roundRect">
            <a:avLst>
              <a:gd name="adj" fmla="val 12305"/>
            </a:avLst>
          </a:prstGeom>
          <a:solidFill>
            <a:srgbClr val="1E5B42"/>
          </a:solidFill>
          <a:ln w="12700">
            <a:solidFill>
              <a:srgbClr val="000000"/>
            </a:solidFill>
            <a:miter lim="400000"/>
          </a:ln>
          <a:effectLst>
            <a:outerShdw blurRad="76200" dist="381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1771" tIns="21771" rIns="21771" bIns="21771" anchor="ctr"/>
          <a:lstStyle>
            <a:lvl1pPr>
              <a:defRPr sz="2000">
                <a:latin typeface="Arial"/>
                <a:ea typeface="Arial"/>
                <a:cs typeface="Arial"/>
                <a:sym typeface="Arial"/>
              </a:defRPr>
            </a:lvl1pPr>
          </a:lstStyle>
          <a:p>
            <a:pPr algn="ctr"/>
            <a:r>
              <a:rPr sz="1800" dirty="0">
                <a:solidFill>
                  <a:schemeClr val="bg1"/>
                </a:solidFill>
                <a:latin typeface="Goudy Old Style" panose="02020502050305020303" pitchFamily="18" charset="77"/>
              </a:rPr>
              <a:t>What does it mean to understand the output of the sine/cosine function?</a:t>
            </a:r>
          </a:p>
        </p:txBody>
      </p:sp>
      <p:sp>
        <p:nvSpPr>
          <p:cNvPr id="356" name="What are the abstractions that I hypothesize a student needs to make in order to construct this understanding of the output of the sine/cosine function?"/>
          <p:cNvSpPr/>
          <p:nvPr/>
        </p:nvSpPr>
        <p:spPr>
          <a:xfrm>
            <a:off x="4542064" y="2672174"/>
            <a:ext cx="2922815" cy="1812390"/>
          </a:xfrm>
          <a:prstGeom prst="roundRect">
            <a:avLst>
              <a:gd name="adj" fmla="val 9014"/>
            </a:avLst>
          </a:prstGeom>
          <a:solidFill>
            <a:srgbClr val="1E5B42"/>
          </a:solidFill>
          <a:ln w="12700">
            <a:solidFill>
              <a:srgbClr val="000000"/>
            </a:solidFill>
            <a:miter lim="400000"/>
          </a:ln>
          <a:effectLst>
            <a:outerShdw blurRad="76200" dist="381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1771" tIns="21771" rIns="21771" bIns="21771" anchor="ctr"/>
          <a:lstStyle>
            <a:lvl1pPr>
              <a:defRPr sz="2000">
                <a:latin typeface="Arial"/>
                <a:ea typeface="Arial"/>
                <a:cs typeface="Arial"/>
                <a:sym typeface="Arial"/>
              </a:defRPr>
            </a:lvl1pPr>
          </a:lstStyle>
          <a:p>
            <a:pPr algn="ctr"/>
            <a:r>
              <a:rPr sz="1800" dirty="0">
                <a:solidFill>
                  <a:schemeClr val="bg1"/>
                </a:solidFill>
                <a:latin typeface="Goudy Old Style" panose="02020502050305020303" pitchFamily="18" charset="77"/>
              </a:rPr>
              <a:t>What are the abstractions that I hypothesize a student needs to make in order to construct this understanding of the output of the sine/cosine function?</a:t>
            </a:r>
          </a:p>
        </p:txBody>
      </p:sp>
      <p:sp>
        <p:nvSpPr>
          <p:cNvPr id="357" name="What experiences might provoke such abstractions?"/>
          <p:cNvSpPr/>
          <p:nvPr/>
        </p:nvSpPr>
        <p:spPr>
          <a:xfrm>
            <a:off x="7987392" y="3054877"/>
            <a:ext cx="2085998" cy="1028701"/>
          </a:xfrm>
          <a:prstGeom prst="roundRect">
            <a:avLst>
              <a:gd name="adj" fmla="val 13021"/>
            </a:avLst>
          </a:prstGeom>
          <a:solidFill>
            <a:srgbClr val="1E5B42"/>
          </a:solidFill>
          <a:ln w="12700">
            <a:solidFill>
              <a:srgbClr val="000000"/>
            </a:solidFill>
            <a:miter lim="400000"/>
          </a:ln>
          <a:effectLst>
            <a:outerShdw blurRad="76200" dist="38100" dir="2700000" rotWithShape="0">
              <a:srgbClr val="000000">
                <a:alpha val="7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1771" tIns="21771" rIns="21771" bIns="21771" anchor="ctr"/>
          <a:lstStyle>
            <a:lvl1pPr>
              <a:defRPr sz="2000">
                <a:latin typeface="Arial"/>
                <a:ea typeface="Arial"/>
                <a:cs typeface="Arial"/>
                <a:sym typeface="Arial"/>
              </a:defRPr>
            </a:lvl1pPr>
          </a:lstStyle>
          <a:p>
            <a:pPr algn="ctr"/>
            <a:r>
              <a:rPr sz="1800" dirty="0">
                <a:solidFill>
                  <a:schemeClr val="bg1"/>
                </a:solidFill>
                <a:latin typeface="Goudy Old Style" panose="02020502050305020303" pitchFamily="18" charset="77"/>
              </a:rPr>
              <a:t>What experiences might provoke such abstractions?</a:t>
            </a:r>
          </a:p>
        </p:txBody>
      </p:sp>
      <p:sp>
        <p:nvSpPr>
          <p:cNvPr id="360" name="Phase I"/>
          <p:cNvSpPr txBox="1"/>
          <p:nvPr/>
        </p:nvSpPr>
        <p:spPr>
          <a:xfrm>
            <a:off x="2366733" y="4127624"/>
            <a:ext cx="1085919" cy="4767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lvl1pPr defTabSz="800100">
              <a:defRPr sz="4000"/>
            </a:lvl1pPr>
          </a:lstStyle>
          <a:p>
            <a:r>
              <a:rPr sz="2812" dirty="0">
                <a:latin typeface="Goudy Old Style" panose="02020502050305020303" pitchFamily="18" charset="77"/>
              </a:rPr>
              <a:t>Phase I</a:t>
            </a:r>
          </a:p>
        </p:txBody>
      </p:sp>
      <p:sp>
        <p:nvSpPr>
          <p:cNvPr id="361" name="Phase II"/>
          <p:cNvSpPr txBox="1"/>
          <p:nvPr/>
        </p:nvSpPr>
        <p:spPr>
          <a:xfrm>
            <a:off x="5444850" y="4507551"/>
            <a:ext cx="1177291" cy="4767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lvl1pPr defTabSz="800100">
              <a:defRPr sz="4000"/>
            </a:lvl1pPr>
          </a:lstStyle>
          <a:p>
            <a:r>
              <a:rPr sz="2812" dirty="0">
                <a:latin typeface="Goudy Old Style" panose="02020502050305020303" pitchFamily="18" charset="77"/>
              </a:rPr>
              <a:t>Phase II</a:t>
            </a:r>
          </a:p>
        </p:txBody>
      </p:sp>
      <p:sp>
        <p:nvSpPr>
          <p:cNvPr id="362" name="Phase III"/>
          <p:cNvSpPr txBox="1"/>
          <p:nvPr/>
        </p:nvSpPr>
        <p:spPr>
          <a:xfrm>
            <a:off x="8380030" y="4098568"/>
            <a:ext cx="1300722" cy="4767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lvl1pPr defTabSz="800100">
              <a:defRPr sz="4000"/>
            </a:lvl1pPr>
          </a:lstStyle>
          <a:p>
            <a:r>
              <a:rPr sz="2812" dirty="0">
                <a:latin typeface="Goudy Old Style" panose="02020502050305020303" pitchFamily="18" charset="77"/>
              </a:rPr>
              <a:t>Phase III</a:t>
            </a:r>
          </a:p>
        </p:txBody>
      </p:sp>
      <p:sp>
        <p:nvSpPr>
          <p:cNvPr id="12" name="Rectangle 11">
            <a:extLst>
              <a:ext uri="{FF2B5EF4-FFF2-40B4-BE49-F238E27FC236}">
                <a16:creationId xmlns:a16="http://schemas.microsoft.com/office/drawing/2014/main" id="{978FCC6E-E383-6240-8DD6-B0B9401E6503}"/>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D3694D-FFE0-6240-A861-9B8290EDBE5E}"/>
              </a:ext>
            </a:extLst>
          </p:cNvPr>
          <p:cNvSpPr>
            <a:spLocks noGrp="1"/>
          </p:cNvSpPr>
          <p:nvPr>
            <p:ph type="title"/>
          </p:nvPr>
        </p:nvSpPr>
        <p:spPr>
          <a:xfrm>
            <a:off x="838200" y="365125"/>
            <a:ext cx="10515600" cy="1325563"/>
          </a:xfrm>
        </p:spPr>
        <p:txBody>
          <a:bodyPr/>
          <a:lstStyle/>
          <a:p>
            <a:pPr fontAlgn="base"/>
            <a:r>
              <a:rPr lang="en-US" dirty="0">
                <a:solidFill>
                  <a:schemeClr val="bg1"/>
                </a:solidFill>
                <a:latin typeface="Goudy Old Style" panose="02020502050305020303" pitchFamily="18" charset="77"/>
              </a:rPr>
              <a:t>Example: </a:t>
            </a:r>
            <a:r>
              <a:rPr lang="en-US" i="1" dirty="0">
                <a:solidFill>
                  <a:schemeClr val="bg1"/>
                </a:solidFill>
                <a:latin typeface="Goudy Old Style" panose="02020502050305020303" pitchFamily="18" charset="77"/>
              </a:rPr>
              <a:t>The sine function</a:t>
            </a:r>
            <a:endParaRPr lang="en-US" dirty="0">
              <a:solidFill>
                <a:schemeClr val="bg1"/>
              </a:solidFill>
              <a:latin typeface="Goudy Old Style" panose="02020502050305020303" pitchFamily="18" charset="77"/>
            </a:endParaRPr>
          </a:p>
        </p:txBody>
      </p:sp>
      <p:pic>
        <p:nvPicPr>
          <p:cNvPr id="14" name="Content Placeholder 4" descr="Logo&#10;&#10;Description automatically generated">
            <a:extLst>
              <a:ext uri="{FF2B5EF4-FFF2-40B4-BE49-F238E27FC236}">
                <a16:creationId xmlns:a16="http://schemas.microsoft.com/office/drawing/2014/main" id="{7A866ED5-A7EA-384E-8EB2-A61728DC51C0}"/>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extLst>
      <p:ext uri="{BB962C8B-B14F-4D97-AF65-F5344CB8AC3E}">
        <p14:creationId xmlns:p14="http://schemas.microsoft.com/office/powerpoint/2010/main" val="499244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355"/>
                                        </p:tgtEl>
                                      </p:cBhvr>
                                    </p:animEffect>
                                    <p:set>
                                      <p:cBhvr>
                                        <p:cTn id="7" dur="1" fill="hold">
                                          <p:stCondLst>
                                            <p:cond delay="499"/>
                                          </p:stCondLst>
                                        </p:cTn>
                                        <p:tgtEl>
                                          <p:spTgt spid="355"/>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358"/>
                                        </p:tgtEl>
                                      </p:cBhvr>
                                    </p:animEffect>
                                    <p:set>
                                      <p:cBhvr>
                                        <p:cTn id="10" dur="1" fill="hold">
                                          <p:stCondLst>
                                            <p:cond delay="499"/>
                                          </p:stCondLst>
                                        </p:cTn>
                                        <p:tgtEl>
                                          <p:spTgt spid="358"/>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360"/>
                                        </p:tgtEl>
                                      </p:cBhvr>
                                    </p:animEffect>
                                    <p:set>
                                      <p:cBhvr>
                                        <p:cTn id="13" dur="1" fill="hold">
                                          <p:stCondLst>
                                            <p:cond delay="499"/>
                                          </p:stCondLst>
                                        </p:cTn>
                                        <p:tgtEl>
                                          <p:spTgt spid="36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 grpId="0" animBg="1"/>
      <p:bldP spid="355" grpId="0" animBg="1"/>
      <p:bldP spid="36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 name="Suppose Joe is riding his bike on Euclid Parkway, a perfectly circular road that defines the city limits of Flatville. Ordinate Avenue is a road running vertically (north and south) through the center of Flatville and Abscissa Boulevard is a road running horizontally (east and west) through the center of Flatville. Assume Joe begins riding his bike at the east intersection of Euclid Parkway and Abscissa Boulevard in the counterclockwise direction."/>
          <p:cNvSpPr txBox="1"/>
          <p:nvPr/>
        </p:nvSpPr>
        <p:spPr>
          <a:xfrm>
            <a:off x="936579" y="2117387"/>
            <a:ext cx="10318842" cy="1559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1771" tIns="21771" rIns="21771" bIns="21771" anchor="ctr">
            <a:spAutoFit/>
          </a:bodyPr>
          <a:lstStyle>
            <a:lvl1pPr marR="457200" algn="l" defTabSz="457200">
              <a:defRPr sz="2800">
                <a:latin typeface="Goudy Old Style"/>
                <a:ea typeface="Goudy Old Style"/>
                <a:cs typeface="Goudy Old Style"/>
                <a:sym typeface="Goudy Old Style"/>
              </a:defRPr>
            </a:lvl1pPr>
          </a:lstStyle>
          <a:p>
            <a:r>
              <a:rPr sz="1969" dirty="0"/>
              <a:t>Suppose Joe is riding his bike on Euclid Parkway, a perfectly circular road that defines the city limits of </a:t>
            </a:r>
            <a:r>
              <a:rPr sz="1969" dirty="0" err="1"/>
              <a:t>Flatville</a:t>
            </a:r>
            <a:r>
              <a:rPr sz="1969" dirty="0"/>
              <a:t>. Ordinate Avenue is a road running vertically (north and south) through the center of </a:t>
            </a:r>
            <a:r>
              <a:rPr sz="1969" dirty="0" err="1"/>
              <a:t>Flatville</a:t>
            </a:r>
            <a:r>
              <a:rPr sz="1969" dirty="0"/>
              <a:t> and Abscissa Boulevard is a road running horizontally (east and west) through the center of </a:t>
            </a:r>
            <a:r>
              <a:rPr sz="1969" dirty="0" err="1"/>
              <a:t>Flatville</a:t>
            </a:r>
            <a:r>
              <a:rPr sz="1969" dirty="0"/>
              <a:t>. Assume Joe begins riding his bike at the east intersection of Euclid Parkway and Abscissa Boulevard in the counterclockwise direction.</a:t>
            </a:r>
          </a:p>
        </p:txBody>
      </p:sp>
      <p:pic>
        <p:nvPicPr>
          <p:cNvPr id="411" name="Image" descr="Image"/>
          <p:cNvPicPr>
            <a:picLocks noChangeAspect="1"/>
          </p:cNvPicPr>
          <p:nvPr/>
        </p:nvPicPr>
        <p:blipFill>
          <a:blip r:embed="rId2"/>
          <a:stretch>
            <a:fillRect/>
          </a:stretch>
        </p:blipFill>
        <p:spPr>
          <a:xfrm>
            <a:off x="4456241" y="3731392"/>
            <a:ext cx="3279518" cy="2869579"/>
          </a:xfrm>
          <a:prstGeom prst="rect">
            <a:avLst/>
          </a:prstGeom>
          <a:ln w="12700">
            <a:miter lim="400000"/>
          </a:ln>
        </p:spPr>
      </p:pic>
      <p:sp>
        <p:nvSpPr>
          <p:cNvPr id="5" name="Rectangle 4">
            <a:extLst>
              <a:ext uri="{FF2B5EF4-FFF2-40B4-BE49-F238E27FC236}">
                <a16:creationId xmlns:a16="http://schemas.microsoft.com/office/drawing/2014/main" id="{8B9E83E1-382C-C948-B260-078AC3374C06}"/>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FF20CD45-64F6-4D47-BE77-F4380DF813FC}"/>
              </a:ext>
            </a:extLst>
          </p:cNvPr>
          <p:cNvSpPr>
            <a:spLocks noGrp="1"/>
          </p:cNvSpPr>
          <p:nvPr>
            <p:ph type="title"/>
          </p:nvPr>
        </p:nvSpPr>
        <p:spPr>
          <a:xfrm>
            <a:off x="838200" y="365125"/>
            <a:ext cx="10515600" cy="1325563"/>
          </a:xfrm>
        </p:spPr>
        <p:txBody>
          <a:bodyPr/>
          <a:lstStyle/>
          <a:p>
            <a:pPr fontAlgn="base"/>
            <a:r>
              <a:rPr lang="en-US" dirty="0">
                <a:solidFill>
                  <a:schemeClr val="bg1"/>
                </a:solidFill>
                <a:latin typeface="Goudy Old Style" panose="02020502050305020303" pitchFamily="18" charset="77"/>
              </a:rPr>
              <a:t>Context of the instructional sequence</a:t>
            </a:r>
          </a:p>
        </p:txBody>
      </p:sp>
      <p:pic>
        <p:nvPicPr>
          <p:cNvPr id="7" name="Content Placeholder 4" descr="Logo&#10;&#10;Description automatically generated">
            <a:extLst>
              <a:ext uri="{FF2B5EF4-FFF2-40B4-BE49-F238E27FC236}">
                <a16:creationId xmlns:a16="http://schemas.microsoft.com/office/drawing/2014/main" id="{0B334E21-CD19-2746-8267-90FDB878F88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ask 1:  If Joe’s path has swept out an angle of one radian, approximately how many radius lengths is Joe north of Abscissa Boulevard?"/>
          <p:cNvSpPr txBox="1">
            <a:spLocks noGrp="1"/>
          </p:cNvSpPr>
          <p:nvPr>
            <p:ph type="body" sz="quarter" idx="1"/>
          </p:nvPr>
        </p:nvSpPr>
        <p:spPr>
          <a:xfrm>
            <a:off x="1596305" y="503829"/>
            <a:ext cx="8999390" cy="1289535"/>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1</a:t>
            </a:r>
            <a:r>
              <a:rPr u="sng" dirty="0"/>
              <a:t>:</a:t>
            </a:r>
            <a:r>
              <a:rPr dirty="0"/>
              <a:t>  If Joe’s path has swept out an angle of one radian, approximately how many radius lengths is Joe north of Abscissa Boulevard?</a:t>
            </a:r>
          </a:p>
        </p:txBody>
      </p:sp>
      <p:pic>
        <p:nvPicPr>
          <p:cNvPr id="415" name="Image" descr="Image"/>
          <p:cNvPicPr>
            <a:picLocks noChangeAspect="1"/>
          </p:cNvPicPr>
          <p:nvPr/>
        </p:nvPicPr>
        <p:blipFill>
          <a:blip r:embed="rId2"/>
          <a:stretch>
            <a:fillRect/>
          </a:stretch>
        </p:blipFill>
        <p:spPr>
          <a:xfrm>
            <a:off x="4049486" y="1872342"/>
            <a:ext cx="4093029" cy="358140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7" name="Image" descr="Image"/>
          <p:cNvPicPr>
            <a:picLocks noChangeAspect="1"/>
          </p:cNvPicPr>
          <p:nvPr/>
        </p:nvPicPr>
        <p:blipFill>
          <a:blip r:embed="rId2"/>
          <a:stretch>
            <a:fillRect/>
          </a:stretch>
        </p:blipFill>
        <p:spPr>
          <a:xfrm>
            <a:off x="4049486" y="1871404"/>
            <a:ext cx="4093029" cy="3581400"/>
          </a:xfrm>
          <a:prstGeom prst="rect">
            <a:avLst/>
          </a:prstGeom>
          <a:ln w="12700">
            <a:miter lim="400000"/>
          </a:ln>
        </p:spPr>
      </p:pic>
      <p:sp>
        <p:nvSpPr>
          <p:cNvPr id="418" name="1 radius length"/>
          <p:cNvSpPr txBox="1"/>
          <p:nvPr/>
        </p:nvSpPr>
        <p:spPr>
          <a:xfrm>
            <a:off x="7133294" y="2991124"/>
            <a:ext cx="1424153" cy="303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lvl1pPr defTabSz="800100">
              <a:defRPr sz="2400" b="1">
                <a:solidFill>
                  <a:srgbClr val="0433FF"/>
                </a:solidFill>
                <a:latin typeface="Times New Roman"/>
                <a:ea typeface="Times New Roman"/>
                <a:cs typeface="Times New Roman"/>
                <a:sym typeface="Times New Roman"/>
              </a:defRPr>
            </a:lvl1pPr>
          </a:lstStyle>
          <a:p>
            <a:r>
              <a:rPr sz="1687"/>
              <a:t>1 radius length</a:t>
            </a:r>
          </a:p>
        </p:txBody>
      </p:sp>
      <p:sp>
        <p:nvSpPr>
          <p:cNvPr id="419" name="Line"/>
          <p:cNvSpPr/>
          <p:nvPr/>
        </p:nvSpPr>
        <p:spPr>
          <a:xfrm flipV="1">
            <a:off x="6673863" y="2778427"/>
            <a:ext cx="1" cy="1005446"/>
          </a:xfrm>
          <a:prstGeom prst="line">
            <a:avLst/>
          </a:prstGeom>
          <a:ln w="50800">
            <a:solidFill>
              <a:srgbClr val="FF2600"/>
            </a:solidFill>
            <a:miter lim="400000"/>
          </a:ln>
        </p:spPr>
        <p:txBody>
          <a:bodyPr lIns="21771" tIns="21771" rIns="21771" bIns="21771" anchor="ctr"/>
          <a:lstStyle/>
          <a:p>
            <a:pPr>
              <a:defRPr sz="2800">
                <a:solidFill>
                  <a:srgbClr val="FFFFFF"/>
                </a:solidFill>
                <a:effectLst>
                  <a:outerShdw blurRad="38100" dist="12700" dir="5400000" rotWithShape="0">
                    <a:srgbClr val="000000">
                      <a:alpha val="50000"/>
                    </a:srgbClr>
                  </a:outerShdw>
                </a:effectLst>
              </a:defRPr>
            </a:pPr>
            <a:endParaRPr sz="1969"/>
          </a:p>
        </p:txBody>
      </p:sp>
      <p:sp>
        <p:nvSpPr>
          <p:cNvPr id="420" name="≈ 0.85 of…"/>
          <p:cNvSpPr txBox="1"/>
          <p:nvPr/>
        </p:nvSpPr>
        <p:spPr>
          <a:xfrm>
            <a:off x="5074841" y="3006970"/>
            <a:ext cx="882338" cy="563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p>
            <a:pPr algn="r" defTabSz="562550">
              <a:defRPr sz="2400" b="1">
                <a:solidFill>
                  <a:schemeClr val="accent5"/>
                </a:solidFill>
                <a:latin typeface="Times New Roman"/>
                <a:ea typeface="Times New Roman"/>
                <a:cs typeface="Times New Roman"/>
                <a:sym typeface="Times New Roman"/>
              </a:defRPr>
            </a:pPr>
            <a:r>
              <a:rPr sz="1687"/>
              <a:t>≈ 0.85 of </a:t>
            </a:r>
          </a:p>
          <a:p>
            <a:pPr algn="r" defTabSz="562550">
              <a:defRPr sz="2400" b="1">
                <a:solidFill>
                  <a:schemeClr val="accent5"/>
                </a:solidFill>
                <a:latin typeface="Times New Roman"/>
                <a:ea typeface="Times New Roman"/>
                <a:cs typeface="Times New Roman"/>
                <a:sym typeface="Times New Roman"/>
              </a:defRPr>
            </a:pPr>
            <a:r>
              <a:rPr sz="1687"/>
              <a:t>radius</a:t>
            </a:r>
          </a:p>
        </p:txBody>
      </p:sp>
      <p:sp>
        <p:nvSpPr>
          <p:cNvPr id="421" name="Task 1:  If Joe’s path has swept out an angle of one radian, approximately how many radius lengths is Joe north of Abscissa Boulevard?"/>
          <p:cNvSpPr txBox="1">
            <a:spLocks noGrp="1"/>
          </p:cNvSpPr>
          <p:nvPr>
            <p:ph type="body" sz="quarter" idx="1"/>
          </p:nvPr>
        </p:nvSpPr>
        <p:spPr>
          <a:xfrm>
            <a:off x="1596305" y="503829"/>
            <a:ext cx="8999390" cy="1289535"/>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1</a:t>
            </a:r>
            <a:r>
              <a:rPr u="sng" dirty="0"/>
              <a:t>:</a:t>
            </a:r>
            <a:r>
              <a:rPr dirty="0"/>
              <a:t>  If Joe’s path has swept out an angle of one radian, approximately how many radius lengths is Joe north of Abscissa Boulevard?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418"/>
                                        </p:tgtEl>
                                        <p:attrNameLst>
                                          <p:attrName>style.visibility</p:attrName>
                                        </p:attrNameLst>
                                      </p:cBhvr>
                                      <p:to>
                                        <p:strVal val="visible"/>
                                      </p:to>
                                    </p:set>
                                    <p:animEffect transition="in" filter="dissolve">
                                      <p:cBhvr>
                                        <p:cTn id="7" dur="500"/>
                                        <p:tgtEl>
                                          <p:spTgt spid="4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iterate>
                                    <p:tmAbs val="0"/>
                                  </p:iterate>
                                  <p:childTnLst>
                                    <p:set>
                                      <p:cBhvr>
                                        <p:cTn id="11" fill="hold"/>
                                        <p:tgtEl>
                                          <p:spTgt spid="419"/>
                                        </p:tgtEl>
                                        <p:attrNameLst>
                                          <p:attrName>style.visibility</p:attrName>
                                        </p:attrNameLst>
                                      </p:cBhvr>
                                      <p:to>
                                        <p:strVal val="visible"/>
                                      </p:to>
                                    </p:set>
                                    <p:animEffect transition="in" filter="wipe(up)">
                                      <p:cBhvr>
                                        <p:cTn id="12" dur="1000"/>
                                        <p:tgtEl>
                                          <p:spTgt spid="41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path" presetSubtype="0" accel="50000" decel="50000" fill="hold" nodeType="clickEffect">
                                  <p:stCondLst>
                                    <p:cond delay="0"/>
                                  </p:stCondLst>
                                  <p:childTnLst>
                                    <p:animMotion origin="layout" path="M -0.00131 -0.00231 L -0.05443 -0.00046 " pathEditMode="relative" rAng="0" ptsTypes="AA">
                                      <p:cBhvr>
                                        <p:cTn id="16" dur="1000" fill="hold"/>
                                        <p:tgtEl>
                                          <p:spTgt spid="419"/>
                                        </p:tgtEl>
                                        <p:attrNameLst>
                                          <p:attrName>ppt_x</p:attrName>
                                          <p:attrName>ppt_y</p:attrName>
                                        </p:attrNameLst>
                                      </p:cBhvr>
                                      <p:rCtr x="-2656" y="93"/>
                                    </p:animMotion>
                                  </p:childTnLst>
                                </p:cTn>
                              </p:par>
                            </p:childTnLst>
                          </p:cTn>
                        </p:par>
                      </p:childTnLst>
                    </p:cTn>
                  </p:par>
                  <p:par>
                    <p:cTn id="17" fill="hold">
                      <p:stCondLst>
                        <p:cond delay="indefinite"/>
                      </p:stCondLst>
                      <p:childTnLst>
                        <p:par>
                          <p:cTn id="18" fill="hold">
                            <p:stCondLst>
                              <p:cond delay="0"/>
                            </p:stCondLst>
                            <p:childTnLst>
                              <p:par>
                                <p:cTn id="19" presetID="9" presetClass="entr" fill="hold" grpId="0" nodeType="clickEffect">
                                  <p:stCondLst>
                                    <p:cond delay="0"/>
                                  </p:stCondLst>
                                  <p:iterate>
                                    <p:tmAbs val="0"/>
                                  </p:iterate>
                                  <p:childTnLst>
                                    <p:set>
                                      <p:cBhvr>
                                        <p:cTn id="20" fill="hold"/>
                                        <p:tgtEl>
                                          <p:spTgt spid="420"/>
                                        </p:tgtEl>
                                        <p:attrNameLst>
                                          <p:attrName>style.visibility</p:attrName>
                                        </p:attrNameLst>
                                      </p:cBhvr>
                                      <p:to>
                                        <p:strVal val="visible"/>
                                      </p:to>
                                    </p:set>
                                    <p:animEffect transition="in" filter="dissolve">
                                      <p:cBhvr>
                                        <p:cTn id="21" dur="500"/>
                                        <p:tgtEl>
                                          <p:spTgt spid="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8" grpId="0" animBg="1" advAuto="0"/>
      <p:bldP spid="419" grpId="0" animBg="1" advAuto="0"/>
      <p:bldP spid="420" grpId="0" animBg="1" advAuto="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 name="Task 2:  If Joe’s path has swept out an angle of two radians, approximately how many radius lengths is Joe east of Ordinate Avenue?"/>
          <p:cNvSpPr txBox="1">
            <a:spLocks noGrp="1"/>
          </p:cNvSpPr>
          <p:nvPr>
            <p:ph type="body" sz="quarter" idx="1"/>
          </p:nvPr>
        </p:nvSpPr>
        <p:spPr>
          <a:xfrm>
            <a:off x="1596305" y="500062"/>
            <a:ext cx="8999390" cy="1372279"/>
          </a:xfrm>
          <a:prstGeom prst="rect">
            <a:avLst/>
          </a:prstGeom>
        </p:spPr>
        <p:txBody>
          <a:bodyPr>
            <a:normAutofit/>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2</a:t>
            </a:r>
            <a:r>
              <a:rPr u="sng" dirty="0"/>
              <a:t>:</a:t>
            </a:r>
            <a:r>
              <a:rPr dirty="0"/>
              <a:t>  If Joe’s path has swept out an angle of two radians, approximately how many radius lengths is Joe east of Ordinate Avenue?</a:t>
            </a:r>
          </a:p>
        </p:txBody>
      </p:sp>
      <p:pic>
        <p:nvPicPr>
          <p:cNvPr id="424" name="Image" descr="Image"/>
          <p:cNvPicPr>
            <a:picLocks noChangeAspect="1"/>
          </p:cNvPicPr>
          <p:nvPr/>
        </p:nvPicPr>
        <p:blipFill>
          <a:blip r:embed="rId2"/>
          <a:stretch>
            <a:fillRect/>
          </a:stretch>
        </p:blipFill>
        <p:spPr>
          <a:xfrm>
            <a:off x="4049486" y="1872342"/>
            <a:ext cx="4093029" cy="358140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6" name="Image" descr="Image"/>
          <p:cNvPicPr>
            <a:picLocks noChangeAspect="1"/>
          </p:cNvPicPr>
          <p:nvPr/>
        </p:nvPicPr>
        <p:blipFill>
          <a:blip r:embed="rId2"/>
          <a:stretch>
            <a:fillRect/>
          </a:stretch>
        </p:blipFill>
        <p:spPr>
          <a:xfrm>
            <a:off x="4049486" y="1872342"/>
            <a:ext cx="4093029" cy="3581401"/>
          </a:xfrm>
          <a:prstGeom prst="rect">
            <a:avLst/>
          </a:prstGeom>
          <a:ln w="12700">
            <a:miter lim="400000"/>
          </a:ln>
        </p:spPr>
      </p:pic>
      <p:sp>
        <p:nvSpPr>
          <p:cNvPr id="427" name="2 radius lengths"/>
          <p:cNvSpPr txBox="1"/>
          <p:nvPr/>
        </p:nvSpPr>
        <p:spPr>
          <a:xfrm>
            <a:off x="6895651" y="2686324"/>
            <a:ext cx="1509112" cy="303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lvl1pPr defTabSz="800100">
              <a:defRPr sz="2400" b="1">
                <a:solidFill>
                  <a:srgbClr val="0433FF"/>
                </a:solidFill>
                <a:latin typeface="Times New Roman"/>
                <a:ea typeface="Times New Roman"/>
                <a:cs typeface="Times New Roman"/>
                <a:sym typeface="Times New Roman"/>
              </a:defRPr>
            </a:lvl1pPr>
          </a:lstStyle>
          <a:p>
            <a:r>
              <a:rPr sz="1687"/>
              <a:t>2 radius lengths</a:t>
            </a:r>
          </a:p>
        </p:txBody>
      </p:sp>
      <p:sp>
        <p:nvSpPr>
          <p:cNvPr id="428" name="Line"/>
          <p:cNvSpPr/>
          <p:nvPr/>
        </p:nvSpPr>
        <p:spPr>
          <a:xfrm flipH="1">
            <a:off x="5549048" y="2665608"/>
            <a:ext cx="481592" cy="1"/>
          </a:xfrm>
          <a:prstGeom prst="line">
            <a:avLst/>
          </a:prstGeom>
          <a:ln w="50800">
            <a:solidFill>
              <a:srgbClr val="FF2600"/>
            </a:solidFill>
            <a:miter lim="400000"/>
          </a:ln>
        </p:spPr>
        <p:txBody>
          <a:bodyPr lIns="21771" tIns="21771" rIns="21771" bIns="21771" anchor="ctr"/>
          <a:lstStyle/>
          <a:p>
            <a:pPr>
              <a:defRPr sz="2800">
                <a:solidFill>
                  <a:srgbClr val="FFFFFF"/>
                </a:solidFill>
                <a:effectLst>
                  <a:outerShdw blurRad="38100" dist="12700" dir="5400000" rotWithShape="0">
                    <a:srgbClr val="000000">
                      <a:alpha val="50000"/>
                    </a:srgbClr>
                  </a:outerShdw>
                </a:effectLst>
              </a:defRPr>
            </a:pPr>
            <a:endParaRPr sz="1969"/>
          </a:p>
        </p:txBody>
      </p:sp>
      <p:sp>
        <p:nvSpPr>
          <p:cNvPr id="429" name="≈ -0.4 of…"/>
          <p:cNvSpPr txBox="1"/>
          <p:nvPr/>
        </p:nvSpPr>
        <p:spPr>
          <a:xfrm>
            <a:off x="5134288" y="3745748"/>
            <a:ext cx="847072" cy="563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p>
            <a:pPr algn="r" defTabSz="562550">
              <a:defRPr sz="2400" b="1">
                <a:solidFill>
                  <a:schemeClr val="accent5"/>
                </a:solidFill>
                <a:latin typeface="Times New Roman"/>
                <a:ea typeface="Times New Roman"/>
                <a:cs typeface="Times New Roman"/>
                <a:sym typeface="Times New Roman"/>
              </a:defRPr>
            </a:pPr>
            <a:r>
              <a:rPr sz="1687"/>
              <a:t>≈ -0.4 of </a:t>
            </a:r>
          </a:p>
          <a:p>
            <a:pPr algn="r" defTabSz="562550">
              <a:defRPr sz="2400" b="1">
                <a:solidFill>
                  <a:schemeClr val="accent5"/>
                </a:solidFill>
                <a:latin typeface="Times New Roman"/>
                <a:ea typeface="Times New Roman"/>
                <a:cs typeface="Times New Roman"/>
                <a:sym typeface="Times New Roman"/>
              </a:defRPr>
            </a:pPr>
            <a:r>
              <a:rPr sz="1687"/>
              <a:t>radius</a:t>
            </a:r>
          </a:p>
        </p:txBody>
      </p:sp>
      <p:sp>
        <p:nvSpPr>
          <p:cNvPr id="430" name="Square"/>
          <p:cNvSpPr/>
          <p:nvPr/>
        </p:nvSpPr>
        <p:spPr>
          <a:xfrm>
            <a:off x="3907971" y="1709057"/>
            <a:ext cx="544287" cy="544287"/>
          </a:xfrm>
          <a:prstGeom prst="rect">
            <a:avLst/>
          </a:prstGeom>
          <a:solidFill>
            <a:srgbClr val="FFFFFF"/>
          </a:solidFill>
          <a:ln w="12700">
            <a:miter lim="400000"/>
          </a:ln>
        </p:spPr>
        <p:txBody>
          <a:bodyPr lIns="21771" tIns="21771" rIns="21771" bIns="21771" anchor="ctr"/>
          <a:lstStyle/>
          <a:p>
            <a:pPr>
              <a:defRPr sz="2800">
                <a:solidFill>
                  <a:srgbClr val="FFFFFF"/>
                </a:solidFill>
                <a:effectLst>
                  <a:outerShdw blurRad="38100" dist="12700" dir="5400000" rotWithShape="0">
                    <a:srgbClr val="000000">
                      <a:alpha val="50000"/>
                    </a:srgbClr>
                  </a:outerShdw>
                </a:effectLst>
              </a:defRPr>
            </a:pPr>
            <a:endParaRPr sz="1969"/>
          </a:p>
        </p:txBody>
      </p:sp>
      <p:sp>
        <p:nvSpPr>
          <p:cNvPr id="431" name="Task 2:  If Joe’s path has swept out an angle of two radians, approximately how many radius lengths is Joe east of Ordinate Avenue?"/>
          <p:cNvSpPr txBox="1">
            <a:spLocks noGrp="1"/>
          </p:cNvSpPr>
          <p:nvPr>
            <p:ph type="body" sz="quarter" idx="1"/>
          </p:nvPr>
        </p:nvSpPr>
        <p:spPr>
          <a:xfrm>
            <a:off x="1596305" y="500062"/>
            <a:ext cx="8999390" cy="1372279"/>
          </a:xfrm>
          <a:prstGeom prst="rect">
            <a:avLst/>
          </a:prstGeom>
        </p:spPr>
        <p:txBody>
          <a:bodyPr>
            <a:normAutofit/>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2</a:t>
            </a:r>
            <a:r>
              <a:rPr u="sng" dirty="0"/>
              <a:t>:</a:t>
            </a:r>
            <a:r>
              <a:rPr dirty="0"/>
              <a:t>  If Joe’s path has swept out an angle of two radians, approximately how many radius lengths is Joe east of Ordinate Avenue?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427"/>
                                        </p:tgtEl>
                                        <p:attrNameLst>
                                          <p:attrName>style.visibility</p:attrName>
                                        </p:attrNameLst>
                                      </p:cBhvr>
                                      <p:to>
                                        <p:strVal val="visible"/>
                                      </p:to>
                                    </p:set>
                                    <p:animEffect transition="in" filter="dissolve">
                                      <p:cBhvr>
                                        <p:cTn id="7" dur="500"/>
                                        <p:tgtEl>
                                          <p:spTgt spid="4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428"/>
                                        </p:tgtEl>
                                        <p:attrNameLst>
                                          <p:attrName>style.visibility</p:attrName>
                                        </p:attrNameLst>
                                      </p:cBhvr>
                                      <p:to>
                                        <p:strVal val="visible"/>
                                      </p:to>
                                    </p:set>
                                    <p:animEffect transition="in" filter="wipe(left)">
                                      <p:cBhvr>
                                        <p:cTn id="12" dur="1000"/>
                                        <p:tgtEl>
                                          <p:spTgt spid="42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path" presetSubtype="0" accel="50000" decel="50000" fill="hold" nodeType="clickEffect">
                                  <p:stCondLst>
                                    <p:cond delay="0"/>
                                  </p:stCondLst>
                                  <p:childTnLst>
                                    <p:animMotion origin="layout" path="M 0.000000 0.000000 L -0.000000 0.160923" pathEditMode="relative">
                                      <p:cBhvr>
                                        <p:cTn id="16" dur="1000" fill="hold"/>
                                        <p:tgtEl>
                                          <p:spTgt spid="428"/>
                                        </p:tgtEl>
                                        <p:attrNameLst>
                                          <p:attrName>ppt_x</p:attrName>
                                          <p:attrName>ppt_y</p:attrName>
                                        </p:attrNameLst>
                                      </p:cBhvr>
                                    </p:animMotion>
                                  </p:childTnLst>
                                </p:cTn>
                              </p:par>
                            </p:childTnLst>
                          </p:cTn>
                        </p:par>
                      </p:childTnLst>
                    </p:cTn>
                  </p:par>
                  <p:par>
                    <p:cTn id="17" fill="hold">
                      <p:stCondLst>
                        <p:cond delay="indefinite"/>
                      </p:stCondLst>
                      <p:childTnLst>
                        <p:par>
                          <p:cTn id="18" fill="hold">
                            <p:stCondLst>
                              <p:cond delay="0"/>
                            </p:stCondLst>
                            <p:childTnLst>
                              <p:par>
                                <p:cTn id="19" presetID="9" presetClass="entr" fill="hold" grpId="0" nodeType="clickEffect">
                                  <p:stCondLst>
                                    <p:cond delay="0"/>
                                  </p:stCondLst>
                                  <p:iterate>
                                    <p:tmAbs val="0"/>
                                  </p:iterate>
                                  <p:childTnLst>
                                    <p:set>
                                      <p:cBhvr>
                                        <p:cTn id="20" fill="hold"/>
                                        <p:tgtEl>
                                          <p:spTgt spid="429"/>
                                        </p:tgtEl>
                                        <p:attrNameLst>
                                          <p:attrName>style.visibility</p:attrName>
                                        </p:attrNameLst>
                                      </p:cBhvr>
                                      <p:to>
                                        <p:strVal val="visible"/>
                                      </p:to>
                                    </p:set>
                                    <p:animEffect transition="in" filter="dissolve">
                                      <p:cBhvr>
                                        <p:cTn id="21" dur="500"/>
                                        <p:tgtEl>
                                          <p:spTgt spid="4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7" grpId="0" animBg="1" advAuto="0"/>
      <p:bldP spid="428" grpId="0" animBg="1" advAuto="0"/>
      <p:bldP spid="429" grpId="0" animBg="1" advAuto="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 name="Task 3:  If Joe has ridden four times the distance of the radius of Flatville, how many radius lengths is Joe north of Abscissa Boulevard.…"/>
          <p:cNvSpPr txBox="1">
            <a:spLocks noGrp="1"/>
          </p:cNvSpPr>
          <p:nvPr>
            <p:ph type="body" idx="1"/>
          </p:nvPr>
        </p:nvSpPr>
        <p:spPr>
          <a:xfrm>
            <a:off x="707036" y="2231010"/>
            <a:ext cx="10777928" cy="3430303"/>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3</a:t>
            </a:r>
            <a:r>
              <a:rPr u="sng" dirty="0"/>
              <a:t>:</a:t>
            </a:r>
            <a:r>
              <a:rPr dirty="0"/>
              <a:t>  If Joe has ridden four times the distance of the radius of </a:t>
            </a:r>
            <a:r>
              <a:rPr dirty="0" err="1"/>
              <a:t>Flatville</a:t>
            </a:r>
            <a:r>
              <a:rPr dirty="0"/>
              <a:t>, how many radius lengths is Joe north of Abscissa Boulevard.</a:t>
            </a:r>
            <a:br>
              <a:rPr lang="en-US" dirty="0"/>
            </a:br>
            <a:endParaRPr dirty="0"/>
          </a:p>
          <a:p>
            <a:pPr marL="0" indent="0">
              <a:buNone/>
              <a:defRPr u="sng">
                <a:latin typeface="Goudy Old Style"/>
                <a:ea typeface="Goudy Old Style"/>
                <a:cs typeface="Goudy Old Style"/>
                <a:sym typeface="Goudy Old Style"/>
              </a:defRPr>
            </a:pPr>
            <a:r>
              <a:rPr dirty="0">
                <a:latin typeface="Goudy Old Style Italic"/>
                <a:ea typeface="Goudy Old Style Italic"/>
                <a:cs typeface="Goudy Old Style Italic"/>
                <a:sym typeface="Goudy Old Style Italic"/>
              </a:rPr>
              <a:t>Task 4</a:t>
            </a:r>
            <a:r>
              <a:rPr dirty="0"/>
              <a:t>:</a:t>
            </a:r>
            <a:r>
              <a:rPr u="none" dirty="0"/>
              <a:t>  If Joe’s path has swept out an angle of 3.5 radians, how many radius lengths is Joe east of Ordinate Avenue?</a:t>
            </a:r>
          </a:p>
        </p:txBody>
      </p:sp>
      <p:sp>
        <p:nvSpPr>
          <p:cNvPr id="434" name="Repeated Reasoning"/>
          <p:cNvSpPr txBox="1"/>
          <p:nvPr/>
        </p:nvSpPr>
        <p:spPr>
          <a:xfrm>
            <a:off x="1709458" y="178594"/>
            <a:ext cx="8773085" cy="1714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lstStyle>
            <a:lvl1pPr>
              <a:defRPr sz="6400">
                <a:latin typeface="Goudy Old Style"/>
                <a:ea typeface="Goudy Old Style"/>
                <a:cs typeface="Goudy Old Style"/>
                <a:sym typeface="Goudy Old Style"/>
              </a:defRPr>
            </a:lvl1pPr>
          </a:lstStyle>
          <a:p>
            <a:pPr algn="ctr"/>
            <a:r>
              <a:rPr sz="4500" dirty="0"/>
              <a:t>Repeated Reasoning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433">
                                            <p:bg/>
                                          </p:spTgt>
                                        </p:tgtEl>
                                        <p:attrNameLst>
                                          <p:attrName>style.visibility</p:attrName>
                                        </p:attrNameLst>
                                      </p:cBhvr>
                                      <p:to>
                                        <p:strVal val="visible"/>
                                      </p:to>
                                    </p:set>
                                    <p:animEffect transition="in" filter="dissolve">
                                      <p:cBhvr>
                                        <p:cTn id="7" dur="500"/>
                                        <p:tgtEl>
                                          <p:spTgt spid="433">
                                            <p:bg/>
                                          </p:spTgt>
                                        </p:tgtEl>
                                      </p:cBhvr>
                                    </p:animEffect>
                                  </p:childTnLst>
                                </p:cTn>
                              </p:par>
                              <p:par>
                                <p:cTn id="8" presetID="9" presetClass="entr" presetSubtype="0" fill="hold" grpId="0" nodeType="withEffect">
                                  <p:stCondLst>
                                    <p:cond delay="0"/>
                                  </p:stCondLst>
                                  <p:iterate>
                                    <p:tmAbs val="0"/>
                                  </p:iterate>
                                  <p:childTnLst>
                                    <p:set>
                                      <p:cBhvr>
                                        <p:cTn id="9" fill="hold"/>
                                        <p:tgtEl>
                                          <p:spTgt spid="433">
                                            <p:txEl>
                                              <p:pRg st="0" end="0"/>
                                            </p:txEl>
                                          </p:spTgt>
                                        </p:tgtEl>
                                        <p:attrNameLst>
                                          <p:attrName>style.visibility</p:attrName>
                                        </p:attrNameLst>
                                      </p:cBhvr>
                                      <p:to>
                                        <p:strVal val="visible"/>
                                      </p:to>
                                    </p:set>
                                    <p:animEffect transition="in" filter="dissolve">
                                      <p:cBhvr>
                                        <p:cTn id="10" dur="500"/>
                                        <p:tgtEl>
                                          <p:spTgt spid="43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grpId="0" nodeType="clickEffect">
                                  <p:stCondLst>
                                    <p:cond delay="0"/>
                                  </p:stCondLst>
                                  <p:iterate>
                                    <p:tmAbs val="0"/>
                                  </p:iterate>
                                  <p:childTnLst>
                                    <p:set>
                                      <p:cBhvr>
                                        <p:cTn id="14" fill="hold"/>
                                        <p:tgtEl>
                                          <p:spTgt spid="433">
                                            <p:txEl>
                                              <p:pRg st="1" end="1"/>
                                            </p:txEl>
                                          </p:spTgt>
                                        </p:tgtEl>
                                        <p:attrNameLst>
                                          <p:attrName>style.visibility</p:attrName>
                                        </p:attrNameLst>
                                      </p:cBhvr>
                                      <p:to>
                                        <p:strVal val="visible"/>
                                      </p:to>
                                    </p:set>
                                    <p:animEffect transition="in" filter="dissolve">
                                      <p:cBhvr>
                                        <p:cTn id="15" dur="500"/>
                                        <p:tgtEl>
                                          <p:spTgt spid="43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3" grpId="0" build="p" bldLvl="5"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2E55A5-B1D5-47E3-9D78-FD466C3EA205}"/>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fontAlgn="base"/>
            <a:r>
              <a:rPr lang="en-US" dirty="0">
                <a:solidFill>
                  <a:schemeClr val="bg1"/>
                </a:solidFill>
                <a:latin typeface="Goudy Old Style" panose="02020502050305020303" pitchFamily="18" charset="77"/>
              </a:rPr>
              <a:t>Conceptual Analysis</a:t>
            </a:r>
          </a:p>
        </p:txBody>
      </p:sp>
      <p:sp>
        <p:nvSpPr>
          <p:cNvPr id="3" name="Content Placeholder 2"/>
          <p:cNvSpPr>
            <a:spLocks noGrp="1"/>
          </p:cNvSpPr>
          <p:nvPr>
            <p:ph idx="1"/>
          </p:nvPr>
        </p:nvSpPr>
        <p:spPr>
          <a:xfrm>
            <a:off x="532542" y="2190749"/>
            <a:ext cx="11279353" cy="4246033"/>
          </a:xfrm>
        </p:spPr>
        <p:txBody>
          <a:bodyPr>
            <a:normAutofit/>
          </a:bodyPr>
          <a:lstStyle/>
          <a:p>
            <a:pPr marL="0" indent="0">
              <a:spcAft>
                <a:spcPts val="1800"/>
              </a:spcAft>
              <a:buNone/>
            </a:pPr>
            <a:r>
              <a:rPr lang="en-US" sz="3200" dirty="0">
                <a:latin typeface="Goudy Old Style" panose="02020502050305020303" pitchFamily="18" charset="77"/>
              </a:rPr>
              <a:t>Conceptual analysis involves:</a:t>
            </a:r>
          </a:p>
          <a:p>
            <a:pPr marL="971550" lvl="1" indent="-514350">
              <a:spcAft>
                <a:spcPts val="1800"/>
              </a:spcAft>
              <a:buFont typeface="+mj-lt"/>
              <a:buAutoNum type="arabicPeriod"/>
            </a:pPr>
            <a:r>
              <a:rPr lang="en-US" sz="3200" dirty="0">
                <a:latin typeface="Goudy Old Style" panose="02020502050305020303" pitchFamily="18" charset="77"/>
              </a:rPr>
              <a:t>Describing the ways of knowing an idea that are most advantageous for students’ subsequent learning;</a:t>
            </a:r>
          </a:p>
          <a:p>
            <a:pPr marL="971550" lvl="1" indent="-514350">
              <a:spcAft>
                <a:spcPts val="1800"/>
              </a:spcAft>
              <a:buFont typeface="+mj-lt"/>
              <a:buAutoNum type="arabicPeriod"/>
            </a:pPr>
            <a:r>
              <a:rPr lang="en-US" sz="3200" dirty="0">
                <a:latin typeface="Goudy Old Style" panose="02020502050305020303" pitchFamily="18" charset="77"/>
              </a:rPr>
              <a:t>Clarifying the mental actions that will enable the learner to construct the intended understanding;</a:t>
            </a:r>
          </a:p>
          <a:p>
            <a:pPr marL="971550" lvl="1" indent="-514350">
              <a:spcAft>
                <a:spcPts val="1800"/>
              </a:spcAft>
              <a:buFont typeface="+mj-lt"/>
              <a:buAutoNum type="arabicPeriod"/>
            </a:pPr>
            <a:r>
              <a:rPr lang="en-US" sz="3200" dirty="0">
                <a:latin typeface="Goudy Old Style" panose="02020502050305020303" pitchFamily="18" charset="77"/>
              </a:rPr>
              <a:t>Designing instructional resources to engender such mental activity. </a:t>
            </a:r>
          </a:p>
        </p:txBody>
      </p:sp>
      <p:pic>
        <p:nvPicPr>
          <p:cNvPr id="6" name="Content Placeholder 4" descr="Logo&#10;&#10;Description automatically generated">
            <a:extLst>
              <a:ext uri="{FF2B5EF4-FFF2-40B4-BE49-F238E27FC236}">
                <a16:creationId xmlns:a16="http://schemas.microsoft.com/office/drawing/2014/main" id="{E6B67163-9ED3-4E40-B3BD-F4BD444BBA27}"/>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extLst>
      <p:ext uri="{BB962C8B-B14F-4D97-AF65-F5344CB8AC3E}">
        <p14:creationId xmlns:p14="http://schemas.microsoft.com/office/powerpoint/2010/main" val="3786863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ssolv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 name="Task 5:  If Joe’s path has swept out an angle of θ radians, explain how you would use this applet to estimate Joe’s distance north of Abscissa Boulevard and east of Ordinate Avenue in radius lengths?"/>
          <p:cNvSpPr txBox="1">
            <a:spLocks noGrp="1"/>
          </p:cNvSpPr>
          <p:nvPr>
            <p:ph type="body" sz="half" idx="1"/>
          </p:nvPr>
        </p:nvSpPr>
        <p:spPr>
          <a:xfrm>
            <a:off x="1596305" y="374754"/>
            <a:ext cx="8999390" cy="1964824"/>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5</a:t>
            </a:r>
            <a:r>
              <a:rPr u="sng" dirty="0"/>
              <a:t>:</a:t>
            </a:r>
            <a:r>
              <a:rPr dirty="0"/>
              <a:t>  If Joe’s path has swept out an angle of </a:t>
            </a:r>
            <a:r>
              <a:rPr i="1" dirty="0" err="1">
                <a:latin typeface="Goudy Old Style Italic"/>
                <a:ea typeface="Goudy Old Style Italic"/>
                <a:cs typeface="Goudy Old Style Italic"/>
                <a:sym typeface="Goudy Old Style Italic"/>
              </a:rPr>
              <a:t>θ</a:t>
            </a:r>
            <a:r>
              <a:rPr i="1" dirty="0"/>
              <a:t> </a:t>
            </a:r>
            <a:r>
              <a:rPr dirty="0"/>
              <a:t>radians, explain how you would use this applet to estimate Joe’s distance north of Abscissa Boulevard and east of Ordinate Avenue in radius lengths?</a:t>
            </a:r>
          </a:p>
        </p:txBody>
      </p:sp>
      <p:pic>
        <p:nvPicPr>
          <p:cNvPr id="437" name="Image" descr="Image"/>
          <p:cNvPicPr>
            <a:picLocks noChangeAspect="1"/>
          </p:cNvPicPr>
          <p:nvPr/>
        </p:nvPicPr>
        <p:blipFill>
          <a:blip r:embed="rId2"/>
          <a:stretch>
            <a:fillRect/>
          </a:stretch>
        </p:blipFill>
        <p:spPr>
          <a:xfrm>
            <a:off x="2111828" y="2286000"/>
            <a:ext cx="4093029" cy="358140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Task 5(a):  If Joe’s path has swept out an angle of θ radians, explain how you would use this applet to estimate Joe’s distance north of Abscissa Boulevard?"/>
          <p:cNvSpPr txBox="1">
            <a:spLocks noGrp="1"/>
          </p:cNvSpPr>
          <p:nvPr>
            <p:ph type="body" sz="quarter" idx="1"/>
          </p:nvPr>
        </p:nvSpPr>
        <p:spPr>
          <a:xfrm>
            <a:off x="1596305" y="500063"/>
            <a:ext cx="8999390" cy="1303734"/>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5(a)</a:t>
            </a:r>
            <a:r>
              <a:rPr u="sng" dirty="0"/>
              <a:t>:</a:t>
            </a:r>
            <a:r>
              <a:rPr dirty="0"/>
              <a:t>  If Joe’s path has swept out an angle of </a:t>
            </a:r>
            <a:r>
              <a:rPr i="1" dirty="0" err="1">
                <a:latin typeface="Goudy Old Style Italic"/>
                <a:ea typeface="Goudy Old Style Italic"/>
                <a:cs typeface="Goudy Old Style Italic"/>
                <a:sym typeface="Goudy Old Style Italic"/>
              </a:rPr>
              <a:t>θ</a:t>
            </a:r>
            <a:r>
              <a:rPr dirty="0"/>
              <a:t> radians, explain how you would use this applet to estimate Joe’s distance north of Abscissa Boulevard?</a:t>
            </a:r>
          </a:p>
        </p:txBody>
      </p:sp>
      <p:sp>
        <p:nvSpPr>
          <p:cNvPr id="440" name="θ radius lengths"/>
          <p:cNvSpPr txBox="1"/>
          <p:nvPr/>
        </p:nvSpPr>
        <p:spPr>
          <a:xfrm>
            <a:off x="5145124" y="3277206"/>
            <a:ext cx="1513921" cy="303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p>
            <a:pPr defTabSz="562550">
              <a:defRPr sz="2400" b="1">
                <a:solidFill>
                  <a:srgbClr val="0433FF"/>
                </a:solidFill>
                <a:latin typeface="Times New Roman"/>
                <a:ea typeface="Times New Roman"/>
                <a:cs typeface="Times New Roman"/>
                <a:sym typeface="Times New Roman"/>
              </a:defRPr>
            </a:pPr>
            <a:r>
              <a:rPr sz="1687" i="1"/>
              <a:t>θ </a:t>
            </a:r>
            <a:r>
              <a:rPr sz="1687"/>
              <a:t>radius lengths</a:t>
            </a:r>
          </a:p>
        </p:txBody>
      </p:sp>
      <p:pic>
        <p:nvPicPr>
          <p:cNvPr id="441" name="Image" descr="Image"/>
          <p:cNvPicPr>
            <a:picLocks noChangeAspect="1"/>
          </p:cNvPicPr>
          <p:nvPr/>
        </p:nvPicPr>
        <p:blipFill>
          <a:blip r:embed="rId2"/>
          <a:stretch>
            <a:fillRect/>
          </a:stretch>
        </p:blipFill>
        <p:spPr>
          <a:xfrm>
            <a:off x="2110085" y="2286000"/>
            <a:ext cx="4093029" cy="3581400"/>
          </a:xfrm>
          <a:prstGeom prst="rect">
            <a:avLst/>
          </a:prstGeom>
          <a:ln w="12700">
            <a:miter lim="400000"/>
          </a:ln>
        </p:spPr>
      </p:pic>
      <p:sp>
        <p:nvSpPr>
          <p:cNvPr id="442" name="Move Joe so that he has ridden θ radius lengths.…"/>
          <p:cNvSpPr txBox="1"/>
          <p:nvPr/>
        </p:nvSpPr>
        <p:spPr>
          <a:xfrm>
            <a:off x="7019632" y="2608166"/>
            <a:ext cx="4186639" cy="29370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1771" tIns="21771" rIns="21771" bIns="21771" anchor="ctr">
            <a:spAutoFit/>
          </a:bodyPr>
          <a:lstStyle/>
          <a:p>
            <a:pPr marL="409735" indent="-409735" defTabSz="562550">
              <a:spcAft>
                <a:spcPts val="1200"/>
              </a:spcAft>
              <a:buSzPct val="100000"/>
              <a:buAutoNum type="arabicPeriod"/>
              <a:defRPr sz="2800">
                <a:solidFill>
                  <a:srgbClr val="0433FF"/>
                </a:solidFill>
                <a:latin typeface="Times New Roman"/>
                <a:ea typeface="Times New Roman"/>
                <a:cs typeface="Times New Roman"/>
                <a:sym typeface="Times New Roman"/>
              </a:defRPr>
            </a:pPr>
            <a:r>
              <a:rPr sz="2400" dirty="0"/>
              <a:t>Move Joe so that he has ridden </a:t>
            </a:r>
            <a:r>
              <a:rPr sz="2400" i="1" dirty="0" err="1"/>
              <a:t>θ</a:t>
            </a:r>
            <a:r>
              <a:rPr sz="2400" i="1" dirty="0"/>
              <a:t> </a:t>
            </a:r>
            <a:r>
              <a:rPr sz="2400" dirty="0"/>
              <a:t>radius lengths.</a:t>
            </a:r>
          </a:p>
          <a:p>
            <a:pPr marL="409735" indent="-409735" defTabSz="562550">
              <a:spcAft>
                <a:spcPts val="1200"/>
              </a:spcAft>
              <a:buSzPct val="100000"/>
              <a:buAutoNum type="arabicPeriod"/>
              <a:defRPr sz="2800">
                <a:solidFill>
                  <a:srgbClr val="FF2600"/>
                </a:solidFill>
                <a:latin typeface="Times New Roman"/>
                <a:ea typeface="Times New Roman"/>
                <a:cs typeface="Times New Roman"/>
                <a:sym typeface="Times New Roman"/>
              </a:defRPr>
            </a:pPr>
            <a:r>
              <a:rPr sz="2400" dirty="0"/>
              <a:t>Attend to Joe’s distance north of Abscissa Blvd.</a:t>
            </a:r>
          </a:p>
          <a:p>
            <a:pPr marL="409735" indent="-409735" defTabSz="562550">
              <a:spcAft>
                <a:spcPts val="1200"/>
              </a:spcAft>
              <a:buSzPct val="100000"/>
              <a:buAutoNum type="arabicPeriod"/>
              <a:defRPr sz="2800">
                <a:latin typeface="Times New Roman"/>
                <a:ea typeface="Times New Roman"/>
                <a:cs typeface="Times New Roman"/>
                <a:sym typeface="Times New Roman"/>
              </a:defRPr>
            </a:pPr>
            <a:r>
              <a:rPr sz="2400" dirty="0"/>
              <a:t>Multiplicatively compare this distance to the radius of </a:t>
            </a:r>
            <a:r>
              <a:rPr sz="2400" dirty="0" err="1"/>
              <a:t>Flatville</a:t>
            </a:r>
            <a:r>
              <a:rPr sz="2400" dirty="0"/>
              <a:t>.</a:t>
            </a:r>
          </a:p>
        </p:txBody>
      </p:sp>
      <p:sp>
        <p:nvSpPr>
          <p:cNvPr id="443" name="Line"/>
          <p:cNvSpPr/>
          <p:nvPr/>
        </p:nvSpPr>
        <p:spPr>
          <a:xfrm flipV="1">
            <a:off x="4784536" y="3230920"/>
            <a:ext cx="1" cy="969111"/>
          </a:xfrm>
          <a:prstGeom prst="line">
            <a:avLst/>
          </a:prstGeom>
          <a:ln w="50800">
            <a:solidFill>
              <a:srgbClr val="FF2600"/>
            </a:solidFill>
            <a:miter lim="400000"/>
          </a:ln>
        </p:spPr>
        <p:txBody>
          <a:bodyPr lIns="21771" tIns="21771" rIns="21771" bIns="21771" anchor="ctr"/>
          <a:lstStyle/>
          <a:p>
            <a:pPr>
              <a:defRPr sz="2800">
                <a:solidFill>
                  <a:srgbClr val="FFFFFF"/>
                </a:solidFill>
                <a:effectLst>
                  <a:outerShdw blurRad="38100" dist="12700" dir="5400000" rotWithShape="0">
                    <a:srgbClr val="000000">
                      <a:alpha val="50000"/>
                    </a:srgbClr>
                  </a:outerShdw>
                </a:effectLst>
              </a:defRPr>
            </a:pPr>
            <a:endParaRPr sz="1969"/>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440"/>
                                        </p:tgtEl>
                                        <p:attrNameLst>
                                          <p:attrName>style.visibility</p:attrName>
                                        </p:attrNameLst>
                                      </p:cBhvr>
                                      <p:to>
                                        <p:strVal val="visible"/>
                                      </p:to>
                                    </p:set>
                                    <p:animEffect transition="in" filter="dissolve">
                                      <p:cBhvr>
                                        <p:cTn id="7" dur="500"/>
                                        <p:tgtEl>
                                          <p:spTgt spid="440"/>
                                        </p:tgtEl>
                                      </p:cBhvr>
                                    </p:animEffect>
                                  </p:childTnLst>
                                </p:cTn>
                              </p:par>
                            </p:childTnLst>
                          </p:cTn>
                        </p:par>
                        <p:par>
                          <p:cTn id="8" fill="hold">
                            <p:stCondLst>
                              <p:cond delay="500"/>
                            </p:stCondLst>
                            <p:childTnLst>
                              <p:par>
                                <p:cTn id="9" presetID="9" presetClass="entr" fill="hold" grpId="0" nodeType="afterEffect">
                                  <p:stCondLst>
                                    <p:cond delay="0"/>
                                  </p:stCondLst>
                                  <p:iterate>
                                    <p:tmAbs val="0"/>
                                  </p:iterate>
                                  <p:childTnLst>
                                    <p:set>
                                      <p:cBhvr>
                                        <p:cTn id="10" fill="hold"/>
                                        <p:tgtEl>
                                          <p:spTgt spid="442">
                                            <p:bg/>
                                          </p:spTgt>
                                        </p:tgtEl>
                                        <p:attrNameLst>
                                          <p:attrName>style.visibility</p:attrName>
                                        </p:attrNameLst>
                                      </p:cBhvr>
                                      <p:to>
                                        <p:strVal val="visible"/>
                                      </p:to>
                                    </p:set>
                                    <p:animEffect transition="in" filter="dissolve">
                                      <p:cBhvr>
                                        <p:cTn id="11" dur="500"/>
                                        <p:tgtEl>
                                          <p:spTgt spid="442">
                                            <p:bg/>
                                          </p:spTgt>
                                        </p:tgtEl>
                                      </p:cBhvr>
                                    </p:animEffect>
                                  </p:childTnLst>
                                </p:cTn>
                              </p:par>
                              <p:par>
                                <p:cTn id="12" presetID="9" presetClass="entr" presetSubtype="0" fill="hold" grpId="0" nodeType="withEffect">
                                  <p:stCondLst>
                                    <p:cond delay="0"/>
                                  </p:stCondLst>
                                  <p:iterate>
                                    <p:tmAbs val="0"/>
                                  </p:iterate>
                                  <p:childTnLst>
                                    <p:set>
                                      <p:cBhvr>
                                        <p:cTn id="13" fill="hold"/>
                                        <p:tgtEl>
                                          <p:spTgt spid="442">
                                            <p:txEl>
                                              <p:pRg st="0" end="0"/>
                                            </p:txEl>
                                          </p:spTgt>
                                        </p:tgtEl>
                                        <p:attrNameLst>
                                          <p:attrName>style.visibility</p:attrName>
                                        </p:attrNameLst>
                                      </p:cBhvr>
                                      <p:to>
                                        <p:strVal val="visible"/>
                                      </p:to>
                                    </p:set>
                                    <p:animEffect transition="in" filter="dissolve">
                                      <p:cBhvr>
                                        <p:cTn id="14" dur="500"/>
                                        <p:tgtEl>
                                          <p:spTgt spid="44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iterate>
                                    <p:tmAbs val="0"/>
                                  </p:iterate>
                                  <p:childTnLst>
                                    <p:set>
                                      <p:cBhvr>
                                        <p:cTn id="18" fill="hold"/>
                                        <p:tgtEl>
                                          <p:spTgt spid="443"/>
                                        </p:tgtEl>
                                        <p:attrNameLst>
                                          <p:attrName>style.visibility</p:attrName>
                                        </p:attrNameLst>
                                      </p:cBhvr>
                                      <p:to>
                                        <p:strVal val="visible"/>
                                      </p:to>
                                    </p:set>
                                    <p:animEffect transition="in" filter="wipe(up)">
                                      <p:cBhvr>
                                        <p:cTn id="19" dur="1000"/>
                                        <p:tgtEl>
                                          <p:spTgt spid="443"/>
                                        </p:tgtEl>
                                      </p:cBhvr>
                                    </p:animEffect>
                                  </p:childTnLst>
                                </p:cTn>
                              </p:par>
                            </p:childTnLst>
                          </p:cTn>
                        </p:par>
                        <p:par>
                          <p:cTn id="20" fill="hold">
                            <p:stCondLst>
                              <p:cond delay="1000"/>
                            </p:stCondLst>
                            <p:childTnLst>
                              <p:par>
                                <p:cTn id="21" presetID="9" presetClass="entr" fill="hold" grpId="0" nodeType="afterEffect">
                                  <p:stCondLst>
                                    <p:cond delay="0"/>
                                  </p:stCondLst>
                                  <p:iterate>
                                    <p:tmAbs val="0"/>
                                  </p:iterate>
                                  <p:childTnLst>
                                    <p:set>
                                      <p:cBhvr>
                                        <p:cTn id="22" fill="hold"/>
                                        <p:tgtEl>
                                          <p:spTgt spid="442">
                                            <p:txEl>
                                              <p:pRg st="1" end="1"/>
                                            </p:txEl>
                                          </p:spTgt>
                                        </p:tgtEl>
                                        <p:attrNameLst>
                                          <p:attrName>style.visibility</p:attrName>
                                        </p:attrNameLst>
                                      </p:cBhvr>
                                      <p:to>
                                        <p:strVal val="visible"/>
                                      </p:to>
                                    </p:set>
                                    <p:animEffect transition="in" filter="dissolve">
                                      <p:cBhvr>
                                        <p:cTn id="23" dur="500"/>
                                        <p:tgtEl>
                                          <p:spTgt spid="442">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path" presetSubtype="0" accel="50000" decel="50000" fill="hold" nodeType="clickEffect">
                                  <p:stCondLst>
                                    <p:cond delay="0"/>
                                  </p:stCondLst>
                                  <p:childTnLst>
                                    <p:animMotion origin="layout" path="M 2.08333E-6 3.33333E-6 L -0.05742 -0.00186 " pathEditMode="relative" rAng="0" ptsTypes="AA">
                                      <p:cBhvr>
                                        <p:cTn id="27" dur="1000" fill="hold"/>
                                        <p:tgtEl>
                                          <p:spTgt spid="443"/>
                                        </p:tgtEl>
                                        <p:attrNameLst>
                                          <p:attrName>ppt_x</p:attrName>
                                          <p:attrName>ppt_y</p:attrName>
                                        </p:attrNameLst>
                                      </p:cBhvr>
                                      <p:rCtr x="-2878" y="-93"/>
                                    </p:animMotion>
                                  </p:childTnLst>
                                </p:cTn>
                              </p:par>
                            </p:childTnLst>
                          </p:cTn>
                        </p:par>
                        <p:par>
                          <p:cTn id="28" fill="hold">
                            <p:stCondLst>
                              <p:cond delay="1000"/>
                            </p:stCondLst>
                            <p:childTnLst>
                              <p:par>
                                <p:cTn id="29" presetID="9" presetClass="entr" fill="hold" grpId="0" nodeType="afterEffect">
                                  <p:stCondLst>
                                    <p:cond delay="0"/>
                                  </p:stCondLst>
                                  <p:iterate>
                                    <p:tmAbs val="0"/>
                                  </p:iterate>
                                  <p:childTnLst>
                                    <p:set>
                                      <p:cBhvr>
                                        <p:cTn id="30" fill="hold"/>
                                        <p:tgtEl>
                                          <p:spTgt spid="442">
                                            <p:txEl>
                                              <p:pRg st="2" end="2"/>
                                            </p:txEl>
                                          </p:spTgt>
                                        </p:tgtEl>
                                        <p:attrNameLst>
                                          <p:attrName>style.visibility</p:attrName>
                                        </p:attrNameLst>
                                      </p:cBhvr>
                                      <p:to>
                                        <p:strVal val="visible"/>
                                      </p:to>
                                    </p:set>
                                    <p:animEffect transition="in" filter="dissolve">
                                      <p:cBhvr>
                                        <p:cTn id="31" dur="500"/>
                                        <p:tgtEl>
                                          <p:spTgt spid="44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 grpId="0" animBg="1" advAuto="0"/>
      <p:bldP spid="442" grpId="0" uiExpand="1" build="p" bldLvl="5" animBg="1" advAuto="0"/>
      <p:bldP spid="443" grpId="0" uiExpand="1" animBg="1" advAuto="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 name="Task 5(b):  If Joe’s path has swept out an angle of θ radians, explain how you would use this applet to estimate Joe’s distance east of Ordinate Avenue?"/>
          <p:cNvSpPr txBox="1">
            <a:spLocks noGrp="1"/>
          </p:cNvSpPr>
          <p:nvPr>
            <p:ph type="body" sz="quarter" idx="1"/>
          </p:nvPr>
        </p:nvSpPr>
        <p:spPr>
          <a:xfrm>
            <a:off x="1596305" y="500063"/>
            <a:ext cx="8999390" cy="1301473"/>
          </a:xfrm>
          <a:prstGeom prst="rect">
            <a:avLst/>
          </a:prstGeom>
        </p:spPr>
        <p:txBody>
          <a:bodyPr/>
          <a:lstStyle/>
          <a:p>
            <a:pPr marL="0" indent="0">
              <a:buNone/>
              <a:defRPr>
                <a:latin typeface="Goudy Old Style"/>
                <a:ea typeface="Goudy Old Style"/>
                <a:cs typeface="Goudy Old Style"/>
                <a:sym typeface="Goudy Old Style"/>
              </a:defRPr>
            </a:pPr>
            <a:r>
              <a:rPr u="sng">
                <a:latin typeface="Goudy Old Style Italic"/>
                <a:ea typeface="Goudy Old Style Italic"/>
                <a:cs typeface="Goudy Old Style Italic"/>
                <a:sym typeface="Goudy Old Style Italic"/>
              </a:rPr>
              <a:t>Task 5(b)</a:t>
            </a:r>
            <a:r>
              <a:rPr u="sng"/>
              <a:t>:</a:t>
            </a:r>
            <a:r>
              <a:t>  If Joe’s path has swept out an angle of </a:t>
            </a:r>
            <a:r>
              <a:rPr>
                <a:latin typeface="Goudy Old Style Italic"/>
                <a:ea typeface="Goudy Old Style Italic"/>
                <a:cs typeface="Goudy Old Style Italic"/>
                <a:sym typeface="Goudy Old Style Italic"/>
              </a:rPr>
              <a:t>θ</a:t>
            </a:r>
            <a:r>
              <a:t> radians, explain how you would use this applet to estimate Joe’s distance east of Ordinate Avenue?</a:t>
            </a:r>
          </a:p>
        </p:txBody>
      </p:sp>
      <p:sp>
        <p:nvSpPr>
          <p:cNvPr id="446" name="θ radius lengths"/>
          <p:cNvSpPr txBox="1"/>
          <p:nvPr/>
        </p:nvSpPr>
        <p:spPr>
          <a:xfrm>
            <a:off x="5145124" y="3277206"/>
            <a:ext cx="1513921" cy="303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p>
            <a:pPr defTabSz="562550">
              <a:defRPr sz="2400" b="1">
                <a:solidFill>
                  <a:srgbClr val="0433FF"/>
                </a:solidFill>
                <a:latin typeface="Times New Roman"/>
                <a:ea typeface="Times New Roman"/>
                <a:cs typeface="Times New Roman"/>
                <a:sym typeface="Times New Roman"/>
              </a:defRPr>
            </a:pPr>
            <a:r>
              <a:rPr sz="1687" i="1"/>
              <a:t>θ </a:t>
            </a:r>
            <a:r>
              <a:rPr sz="1687"/>
              <a:t>radius lengths</a:t>
            </a:r>
          </a:p>
        </p:txBody>
      </p:sp>
      <p:pic>
        <p:nvPicPr>
          <p:cNvPr id="447" name="Image" descr="Image"/>
          <p:cNvPicPr>
            <a:picLocks noChangeAspect="1"/>
          </p:cNvPicPr>
          <p:nvPr/>
        </p:nvPicPr>
        <p:blipFill>
          <a:blip r:embed="rId2"/>
          <a:stretch>
            <a:fillRect/>
          </a:stretch>
        </p:blipFill>
        <p:spPr>
          <a:xfrm>
            <a:off x="2110085" y="2286000"/>
            <a:ext cx="4093029" cy="3581400"/>
          </a:xfrm>
          <a:prstGeom prst="rect">
            <a:avLst/>
          </a:prstGeom>
          <a:ln w="12700">
            <a:miter lim="400000"/>
          </a:ln>
        </p:spPr>
      </p:pic>
      <p:sp>
        <p:nvSpPr>
          <p:cNvPr id="448" name="Move Joe so that he has ridden θ radius lengths.…"/>
          <p:cNvSpPr txBox="1"/>
          <p:nvPr/>
        </p:nvSpPr>
        <p:spPr>
          <a:xfrm>
            <a:off x="7022592" y="2606040"/>
            <a:ext cx="4167565" cy="29370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1771" tIns="21771" rIns="21771" bIns="21771" anchor="ctr">
            <a:spAutoFit/>
          </a:bodyPr>
          <a:lstStyle/>
          <a:p>
            <a:pPr marL="409735" indent="-409735" defTabSz="562550">
              <a:spcAft>
                <a:spcPts val="1200"/>
              </a:spcAft>
              <a:buSzPct val="100000"/>
              <a:buAutoNum type="arabicPeriod"/>
              <a:defRPr sz="2800">
                <a:solidFill>
                  <a:srgbClr val="0433FF"/>
                </a:solidFill>
                <a:latin typeface="Times New Roman"/>
                <a:ea typeface="Times New Roman"/>
                <a:cs typeface="Times New Roman"/>
                <a:sym typeface="Times New Roman"/>
              </a:defRPr>
            </a:pPr>
            <a:r>
              <a:rPr sz="2400" dirty="0"/>
              <a:t>Move Joe so that he has ridden </a:t>
            </a:r>
            <a:r>
              <a:rPr sz="2400" i="1" dirty="0" err="1"/>
              <a:t>θ</a:t>
            </a:r>
            <a:r>
              <a:rPr sz="2400" i="1" dirty="0"/>
              <a:t> </a:t>
            </a:r>
            <a:r>
              <a:rPr sz="2400" dirty="0"/>
              <a:t>radius lengths.</a:t>
            </a:r>
          </a:p>
          <a:p>
            <a:pPr marL="409735" indent="-409735" defTabSz="562550">
              <a:spcAft>
                <a:spcPts val="1200"/>
              </a:spcAft>
              <a:buSzPct val="100000"/>
              <a:buAutoNum type="arabicPeriod"/>
              <a:defRPr sz="2800">
                <a:solidFill>
                  <a:srgbClr val="FF2600"/>
                </a:solidFill>
                <a:latin typeface="Times New Roman"/>
                <a:ea typeface="Times New Roman"/>
                <a:cs typeface="Times New Roman"/>
                <a:sym typeface="Times New Roman"/>
              </a:defRPr>
            </a:pPr>
            <a:r>
              <a:rPr sz="2400" dirty="0"/>
              <a:t>Attend to Joe’s distance east of Ordinate Ave.</a:t>
            </a:r>
          </a:p>
          <a:p>
            <a:pPr marL="409735" indent="-409735" defTabSz="562550">
              <a:spcAft>
                <a:spcPts val="1200"/>
              </a:spcAft>
              <a:buSzPct val="100000"/>
              <a:buAutoNum type="arabicPeriod"/>
              <a:defRPr sz="2800">
                <a:latin typeface="Times New Roman"/>
                <a:ea typeface="Times New Roman"/>
                <a:cs typeface="Times New Roman"/>
                <a:sym typeface="Times New Roman"/>
              </a:defRPr>
            </a:pPr>
            <a:r>
              <a:rPr sz="2400" dirty="0"/>
              <a:t>Multiplicatively compare this distance to the radius of </a:t>
            </a:r>
            <a:r>
              <a:rPr sz="2400" dirty="0" err="1"/>
              <a:t>Flatville</a:t>
            </a:r>
            <a:r>
              <a:rPr sz="2400" dirty="0"/>
              <a:t>.</a:t>
            </a:r>
          </a:p>
        </p:txBody>
      </p:sp>
      <p:sp>
        <p:nvSpPr>
          <p:cNvPr id="449" name="Line"/>
          <p:cNvSpPr/>
          <p:nvPr/>
        </p:nvSpPr>
        <p:spPr>
          <a:xfrm>
            <a:off x="4068626" y="3198263"/>
            <a:ext cx="677811" cy="1"/>
          </a:xfrm>
          <a:prstGeom prst="line">
            <a:avLst/>
          </a:prstGeom>
          <a:ln w="50800">
            <a:solidFill>
              <a:srgbClr val="FF2600"/>
            </a:solidFill>
            <a:miter lim="400000"/>
          </a:ln>
        </p:spPr>
        <p:txBody>
          <a:bodyPr lIns="21771" tIns="21771" rIns="21771" bIns="21771" anchor="ctr"/>
          <a:lstStyle/>
          <a:p>
            <a:pPr>
              <a:defRPr sz="2800">
                <a:solidFill>
                  <a:srgbClr val="FFFFFF"/>
                </a:solidFill>
                <a:effectLst>
                  <a:outerShdw blurRad="38100" dist="12700" dir="5400000" rotWithShape="0">
                    <a:srgbClr val="000000">
                      <a:alpha val="50000"/>
                    </a:srgbClr>
                  </a:outerShdw>
                </a:effectLst>
              </a:defRPr>
            </a:pPr>
            <a:endParaRPr sz="1969"/>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446"/>
                                        </p:tgtEl>
                                        <p:attrNameLst>
                                          <p:attrName>style.visibility</p:attrName>
                                        </p:attrNameLst>
                                      </p:cBhvr>
                                      <p:to>
                                        <p:strVal val="visible"/>
                                      </p:to>
                                    </p:set>
                                    <p:animEffect transition="in" filter="dissolve">
                                      <p:cBhvr>
                                        <p:cTn id="7" dur="500"/>
                                        <p:tgtEl>
                                          <p:spTgt spid="446"/>
                                        </p:tgtEl>
                                      </p:cBhvr>
                                    </p:animEffect>
                                  </p:childTnLst>
                                </p:cTn>
                              </p:par>
                            </p:childTnLst>
                          </p:cTn>
                        </p:par>
                        <p:par>
                          <p:cTn id="8" fill="hold">
                            <p:stCondLst>
                              <p:cond delay="500"/>
                            </p:stCondLst>
                            <p:childTnLst>
                              <p:par>
                                <p:cTn id="9" presetID="9" presetClass="entr" fill="hold" grpId="0" nodeType="afterEffect">
                                  <p:stCondLst>
                                    <p:cond delay="0"/>
                                  </p:stCondLst>
                                  <p:iterate>
                                    <p:tmAbs val="0"/>
                                  </p:iterate>
                                  <p:childTnLst>
                                    <p:set>
                                      <p:cBhvr>
                                        <p:cTn id="10" fill="hold"/>
                                        <p:tgtEl>
                                          <p:spTgt spid="448">
                                            <p:bg/>
                                          </p:spTgt>
                                        </p:tgtEl>
                                        <p:attrNameLst>
                                          <p:attrName>style.visibility</p:attrName>
                                        </p:attrNameLst>
                                      </p:cBhvr>
                                      <p:to>
                                        <p:strVal val="visible"/>
                                      </p:to>
                                    </p:set>
                                    <p:animEffect transition="in" filter="dissolve">
                                      <p:cBhvr>
                                        <p:cTn id="11" dur="500"/>
                                        <p:tgtEl>
                                          <p:spTgt spid="448">
                                            <p:bg/>
                                          </p:spTgt>
                                        </p:tgtEl>
                                      </p:cBhvr>
                                    </p:animEffect>
                                  </p:childTnLst>
                                </p:cTn>
                              </p:par>
                              <p:par>
                                <p:cTn id="12" presetID="9" presetClass="entr" presetSubtype="0" fill="hold" grpId="0" nodeType="withEffect">
                                  <p:stCondLst>
                                    <p:cond delay="0"/>
                                  </p:stCondLst>
                                  <p:iterate>
                                    <p:tmAbs val="0"/>
                                  </p:iterate>
                                  <p:childTnLst>
                                    <p:set>
                                      <p:cBhvr>
                                        <p:cTn id="13" fill="hold"/>
                                        <p:tgtEl>
                                          <p:spTgt spid="448">
                                            <p:txEl>
                                              <p:pRg st="0" end="0"/>
                                            </p:txEl>
                                          </p:spTgt>
                                        </p:tgtEl>
                                        <p:attrNameLst>
                                          <p:attrName>style.visibility</p:attrName>
                                        </p:attrNameLst>
                                      </p:cBhvr>
                                      <p:to>
                                        <p:strVal val="visible"/>
                                      </p:to>
                                    </p:set>
                                    <p:animEffect transition="in" filter="dissolve">
                                      <p:cBhvr>
                                        <p:cTn id="14" dur="500"/>
                                        <p:tgtEl>
                                          <p:spTgt spid="448">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iterate>
                                    <p:tmAbs val="0"/>
                                  </p:iterate>
                                  <p:childTnLst>
                                    <p:set>
                                      <p:cBhvr>
                                        <p:cTn id="18" fill="hold"/>
                                        <p:tgtEl>
                                          <p:spTgt spid="449"/>
                                        </p:tgtEl>
                                        <p:attrNameLst>
                                          <p:attrName>style.visibility</p:attrName>
                                        </p:attrNameLst>
                                      </p:cBhvr>
                                      <p:to>
                                        <p:strVal val="visible"/>
                                      </p:to>
                                    </p:set>
                                    <p:animEffect transition="in" filter="wipe(right)">
                                      <p:cBhvr>
                                        <p:cTn id="19" dur="1000"/>
                                        <p:tgtEl>
                                          <p:spTgt spid="449"/>
                                        </p:tgtEl>
                                      </p:cBhvr>
                                    </p:animEffect>
                                  </p:childTnLst>
                                </p:cTn>
                              </p:par>
                            </p:childTnLst>
                          </p:cTn>
                        </p:par>
                        <p:par>
                          <p:cTn id="20" fill="hold">
                            <p:stCondLst>
                              <p:cond delay="1000"/>
                            </p:stCondLst>
                            <p:childTnLst>
                              <p:par>
                                <p:cTn id="21" presetID="9" presetClass="entr" fill="hold" grpId="0" nodeType="afterEffect">
                                  <p:stCondLst>
                                    <p:cond delay="0"/>
                                  </p:stCondLst>
                                  <p:iterate>
                                    <p:tmAbs val="0"/>
                                  </p:iterate>
                                  <p:childTnLst>
                                    <p:set>
                                      <p:cBhvr>
                                        <p:cTn id="22" fill="hold"/>
                                        <p:tgtEl>
                                          <p:spTgt spid="448">
                                            <p:txEl>
                                              <p:pRg st="1" end="1"/>
                                            </p:txEl>
                                          </p:spTgt>
                                        </p:tgtEl>
                                        <p:attrNameLst>
                                          <p:attrName>style.visibility</p:attrName>
                                        </p:attrNameLst>
                                      </p:cBhvr>
                                      <p:to>
                                        <p:strVal val="visible"/>
                                      </p:to>
                                    </p:set>
                                    <p:animEffect transition="in" filter="dissolve">
                                      <p:cBhvr>
                                        <p:cTn id="23" dur="500"/>
                                        <p:tgtEl>
                                          <p:spTgt spid="448">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path" presetSubtype="0" accel="50000" decel="50000" fill="hold" nodeType="clickEffect">
                                  <p:stCondLst>
                                    <p:cond delay="0"/>
                                  </p:stCondLst>
                                  <p:childTnLst>
                                    <p:animMotion origin="layout" path="M 0.000000 0.000000 L 0.001190 0.143651" pathEditMode="relative">
                                      <p:cBhvr>
                                        <p:cTn id="27" dur="1000" fill="hold"/>
                                        <p:tgtEl>
                                          <p:spTgt spid="449"/>
                                        </p:tgtEl>
                                        <p:attrNameLst>
                                          <p:attrName>ppt_x</p:attrName>
                                          <p:attrName>ppt_y</p:attrName>
                                        </p:attrNameLst>
                                      </p:cBhvr>
                                    </p:animMotion>
                                  </p:childTnLst>
                                </p:cTn>
                              </p:par>
                            </p:childTnLst>
                          </p:cTn>
                        </p:par>
                        <p:par>
                          <p:cTn id="28" fill="hold">
                            <p:stCondLst>
                              <p:cond delay="1000"/>
                            </p:stCondLst>
                            <p:childTnLst>
                              <p:par>
                                <p:cTn id="29" presetID="9" presetClass="entr" fill="hold" grpId="0" nodeType="afterEffect">
                                  <p:stCondLst>
                                    <p:cond delay="0"/>
                                  </p:stCondLst>
                                  <p:iterate>
                                    <p:tmAbs val="0"/>
                                  </p:iterate>
                                  <p:childTnLst>
                                    <p:set>
                                      <p:cBhvr>
                                        <p:cTn id="30" fill="hold"/>
                                        <p:tgtEl>
                                          <p:spTgt spid="448">
                                            <p:txEl>
                                              <p:pRg st="2" end="2"/>
                                            </p:txEl>
                                          </p:spTgt>
                                        </p:tgtEl>
                                        <p:attrNameLst>
                                          <p:attrName>style.visibility</p:attrName>
                                        </p:attrNameLst>
                                      </p:cBhvr>
                                      <p:to>
                                        <p:strVal val="visible"/>
                                      </p:to>
                                    </p:set>
                                    <p:animEffect transition="in" filter="dissolve">
                                      <p:cBhvr>
                                        <p:cTn id="31" dur="500"/>
                                        <p:tgtEl>
                                          <p:spTgt spid="44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6" grpId="0" animBg="1" advAuto="0"/>
      <p:bldP spid="448" grpId="0" build="p" bldLvl="5" animBg="1" advAuto="0"/>
      <p:bldP spid="449" grpId="0" animBg="1" advAuto="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Introduce sin(θ) and cos(θ) notation:"/>
          <p:cNvSpPr txBox="1">
            <a:spLocks noGrp="1"/>
          </p:cNvSpPr>
          <p:nvPr>
            <p:ph type="title"/>
          </p:nvPr>
        </p:nvSpPr>
        <p:spPr>
          <a:xfrm>
            <a:off x="1823357" y="178594"/>
            <a:ext cx="8545286" cy="1714500"/>
          </a:xfrm>
          <a:prstGeom prst="rect">
            <a:avLst/>
          </a:prstGeom>
        </p:spPr>
        <p:txBody>
          <a:bodyPr>
            <a:normAutofit/>
          </a:bodyPr>
          <a:lstStyle/>
          <a:p>
            <a:pPr>
              <a:defRPr sz="5800">
                <a:latin typeface="Goudy Old Style"/>
                <a:ea typeface="Goudy Old Style"/>
                <a:cs typeface="Goudy Old Style"/>
                <a:sym typeface="Goudy Old Style"/>
              </a:defRPr>
            </a:pPr>
            <a:r>
              <a:rPr sz="4000" dirty="0"/>
              <a:t>Introduce sin(</a:t>
            </a:r>
            <a:r>
              <a:rPr sz="4000" i="1" dirty="0" err="1">
                <a:latin typeface="Goudy Old Style Italic"/>
                <a:ea typeface="Goudy Old Style Italic"/>
                <a:cs typeface="Goudy Old Style Italic"/>
                <a:sym typeface="Goudy Old Style Italic"/>
              </a:rPr>
              <a:t>θ</a:t>
            </a:r>
            <a:r>
              <a:rPr sz="4000" dirty="0"/>
              <a:t>) and cos(</a:t>
            </a:r>
            <a:r>
              <a:rPr sz="4000" i="1" dirty="0" err="1">
                <a:latin typeface="Goudy Old Style Italic"/>
                <a:ea typeface="Goudy Old Style Italic"/>
                <a:cs typeface="Goudy Old Style Italic"/>
                <a:sym typeface="Goudy Old Style Italic"/>
              </a:rPr>
              <a:t>θ</a:t>
            </a:r>
            <a:r>
              <a:rPr sz="4000" dirty="0"/>
              <a:t>) notation:</a:t>
            </a:r>
          </a:p>
        </p:txBody>
      </p:sp>
      <p:sp>
        <p:nvSpPr>
          <p:cNvPr id="452" name="Task 6:  If we know the angle swept out by Joe’s path (in radians), there are two buttons on our calculator that tell us how many radius lengths Joe is north of Abscissa Boulevard and east of Ordinate Avenue respectively. What are they?"/>
          <p:cNvSpPr txBox="1">
            <a:spLocks noGrp="1"/>
          </p:cNvSpPr>
          <p:nvPr>
            <p:ph type="body" idx="1"/>
          </p:nvPr>
        </p:nvSpPr>
        <p:spPr>
          <a:xfrm>
            <a:off x="1796112" y="1713849"/>
            <a:ext cx="8599777" cy="3430303"/>
          </a:xfrm>
          <a:prstGeom prst="rect">
            <a:avLst/>
          </a:prstGeom>
        </p:spPr>
        <p:txBody>
          <a:bodyPr/>
          <a:lstStyle/>
          <a:p>
            <a:pPr marL="0" indent="0">
              <a:buNone/>
              <a:defRPr>
                <a:latin typeface="Goudy Old Style"/>
                <a:ea typeface="Goudy Old Style"/>
                <a:cs typeface="Goudy Old Style"/>
                <a:sym typeface="Goudy Old Style"/>
              </a:defRPr>
            </a:pPr>
            <a:r>
              <a:rPr u="sng">
                <a:latin typeface="Goudy Old Style Italic"/>
                <a:ea typeface="Goudy Old Style Italic"/>
                <a:cs typeface="Goudy Old Style Italic"/>
                <a:sym typeface="Goudy Old Style Italic"/>
              </a:rPr>
              <a:t>Task 6</a:t>
            </a:r>
            <a:r>
              <a:rPr u="sng"/>
              <a:t>:</a:t>
            </a:r>
            <a:r>
              <a:t>  If we know the angle swept out by Joe’s path (in radians), there are two buttons on our calculator that tell us how many radius lengths Joe is north of Abscissa Boulevard and east of Ordinate Avenue respectively. What are they?</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0" nodeType="clickEffect">
                                  <p:stCondLst>
                                    <p:cond delay="0"/>
                                  </p:stCondLst>
                                  <p:iterate>
                                    <p:tmAbs val="0"/>
                                  </p:iterate>
                                  <p:childTnLst>
                                    <p:set>
                                      <p:cBhvr>
                                        <p:cTn id="6" fill="hold"/>
                                        <p:tgtEl>
                                          <p:spTgt spid="452">
                                            <p:bg/>
                                          </p:spTgt>
                                        </p:tgtEl>
                                        <p:attrNameLst>
                                          <p:attrName>style.visibility</p:attrName>
                                        </p:attrNameLst>
                                      </p:cBhvr>
                                      <p:to>
                                        <p:strVal val="visible"/>
                                      </p:to>
                                    </p:set>
                                    <p:animEffect transition="in" filter="dissolve">
                                      <p:cBhvr>
                                        <p:cTn id="7" dur="500"/>
                                        <p:tgtEl>
                                          <p:spTgt spid="452">
                                            <p:bg/>
                                          </p:spTgt>
                                        </p:tgtEl>
                                      </p:cBhvr>
                                    </p:animEffect>
                                  </p:childTnLst>
                                </p:cTn>
                              </p:par>
                              <p:par>
                                <p:cTn id="8" presetID="9" presetClass="entr" presetSubtype="0" fill="hold" grpId="0" nodeType="withEffect">
                                  <p:stCondLst>
                                    <p:cond delay="0"/>
                                  </p:stCondLst>
                                  <p:iterate>
                                    <p:tmAbs val="0"/>
                                  </p:iterate>
                                  <p:childTnLst>
                                    <p:set>
                                      <p:cBhvr>
                                        <p:cTn id="9" fill="hold"/>
                                        <p:tgtEl>
                                          <p:spTgt spid="452">
                                            <p:txEl>
                                              <p:pRg st="0" end="0"/>
                                            </p:txEl>
                                          </p:spTgt>
                                        </p:tgtEl>
                                        <p:attrNameLst>
                                          <p:attrName>style.visibility</p:attrName>
                                        </p:attrNameLst>
                                      </p:cBhvr>
                                      <p:to>
                                        <p:strVal val="visible"/>
                                      </p:to>
                                    </p:set>
                                    <p:animEffect transition="in" filter="dissolve">
                                      <p:cBhvr>
                                        <p:cTn id="10" dur="500"/>
                                        <p:tgtEl>
                                          <p:spTgt spid="4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2" grpId="0" build="p" bldLvl="5" animBg="1" advAuto="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 name="Task 7:  Place Joe in a position on Euclid Parkway to estimate the following:…"/>
          <p:cNvSpPr txBox="1">
            <a:spLocks noGrp="1"/>
          </p:cNvSpPr>
          <p:nvPr>
            <p:ph type="body" idx="1"/>
          </p:nvPr>
        </p:nvSpPr>
        <p:spPr>
          <a:xfrm>
            <a:off x="1596305" y="575063"/>
            <a:ext cx="8999390" cy="4379321"/>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7</a:t>
            </a:r>
            <a:r>
              <a:rPr u="sng" dirty="0"/>
              <a:t>:</a:t>
            </a:r>
            <a:r>
              <a:rPr dirty="0"/>
              <a:t>  Place Joe in a position on Euclid Parkway to estimate the following:</a:t>
            </a:r>
            <a:endParaRPr lang="en-US" dirty="0"/>
          </a:p>
          <a:p>
            <a:pPr marL="0" indent="0">
              <a:buNone/>
              <a:defRPr>
                <a:latin typeface="Goudy Old Style"/>
                <a:ea typeface="Goudy Old Style"/>
                <a:cs typeface="Goudy Old Style"/>
                <a:sym typeface="Goudy Old Style"/>
              </a:defRPr>
            </a:pPr>
            <a:endParaRPr dirty="0"/>
          </a:p>
          <a:p>
            <a:pPr marL="0" lvl="4" indent="642915">
              <a:buNone/>
              <a:defRPr>
                <a:latin typeface="Goudy Old Style"/>
                <a:ea typeface="Goudy Old Style"/>
                <a:cs typeface="Goudy Old Style"/>
                <a:sym typeface="Goudy Old Style"/>
              </a:defRPr>
            </a:pPr>
            <a:r>
              <a:rPr sz="2400" dirty="0"/>
              <a:t>sin(0.5)</a:t>
            </a:r>
          </a:p>
          <a:p>
            <a:pPr marL="0" lvl="4" indent="642915">
              <a:buNone/>
              <a:defRPr>
                <a:latin typeface="Goudy Old Style"/>
                <a:ea typeface="Goudy Old Style"/>
                <a:cs typeface="Goudy Old Style"/>
                <a:sym typeface="Goudy Old Style"/>
              </a:defRPr>
            </a:pPr>
            <a:r>
              <a:rPr sz="2400" dirty="0"/>
              <a:t>cos(3/4)</a:t>
            </a:r>
          </a:p>
          <a:p>
            <a:pPr marL="0" lvl="4" indent="642915">
              <a:buNone/>
              <a:defRPr>
                <a:latin typeface="Goudy Old Style"/>
                <a:ea typeface="Goudy Old Style"/>
                <a:cs typeface="Goudy Old Style"/>
                <a:sym typeface="Goudy Old Style"/>
              </a:defRPr>
            </a:pPr>
            <a:r>
              <a:rPr sz="2400" dirty="0"/>
              <a:t>sin(2)</a:t>
            </a:r>
          </a:p>
          <a:p>
            <a:pPr marL="0" lvl="4" indent="642915">
              <a:buNone/>
              <a:defRPr>
                <a:latin typeface="Goudy Old Style"/>
                <a:ea typeface="Goudy Old Style"/>
                <a:cs typeface="Goudy Old Style"/>
                <a:sym typeface="Goudy Old Style"/>
              </a:defRPr>
            </a:pPr>
            <a:r>
              <a:rPr sz="2400" dirty="0"/>
              <a:t>cos(4)</a:t>
            </a:r>
          </a:p>
        </p:txBody>
      </p:sp>
      <p:pic>
        <p:nvPicPr>
          <p:cNvPr id="455" name="Image" descr="Image"/>
          <p:cNvPicPr>
            <a:picLocks noChangeAspect="1"/>
          </p:cNvPicPr>
          <p:nvPr/>
        </p:nvPicPr>
        <p:blipFill>
          <a:blip r:embed="rId2"/>
          <a:stretch>
            <a:fillRect/>
          </a:stretch>
        </p:blipFill>
        <p:spPr>
          <a:xfrm>
            <a:off x="4049486" y="1638300"/>
            <a:ext cx="4093029" cy="358140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7" name="Image" descr="Image"/>
          <p:cNvPicPr>
            <a:picLocks noChangeAspect="1"/>
          </p:cNvPicPr>
          <p:nvPr/>
        </p:nvPicPr>
        <p:blipFill>
          <a:blip r:embed="rId2"/>
          <a:stretch>
            <a:fillRect/>
          </a:stretch>
        </p:blipFill>
        <p:spPr>
          <a:xfrm>
            <a:off x="4049486" y="1638300"/>
            <a:ext cx="4093029" cy="3581401"/>
          </a:xfrm>
          <a:prstGeom prst="rect">
            <a:avLst/>
          </a:prstGeom>
          <a:ln w="12700">
            <a:miter lim="400000"/>
          </a:ln>
        </p:spPr>
      </p:pic>
      <p:sp>
        <p:nvSpPr>
          <p:cNvPr id="458" name="Task 7:  Place Joe in a position on Euclid Parkway to estimate the following:…"/>
          <p:cNvSpPr txBox="1">
            <a:spLocks noGrp="1"/>
          </p:cNvSpPr>
          <p:nvPr>
            <p:ph type="body" idx="1"/>
          </p:nvPr>
        </p:nvSpPr>
        <p:spPr>
          <a:xfrm>
            <a:off x="1596305" y="575063"/>
            <a:ext cx="8999390" cy="4379321"/>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7</a:t>
            </a:r>
            <a:r>
              <a:rPr u="sng" dirty="0"/>
              <a:t>:</a:t>
            </a:r>
            <a:r>
              <a:rPr dirty="0"/>
              <a:t>  Place Joe in a position on Euclid Parkway to estimate the following:</a:t>
            </a:r>
            <a:endParaRPr lang="en-US" dirty="0"/>
          </a:p>
          <a:p>
            <a:pPr marL="0" indent="0">
              <a:buNone/>
              <a:defRPr>
                <a:latin typeface="Goudy Old Style"/>
                <a:ea typeface="Goudy Old Style"/>
                <a:cs typeface="Goudy Old Style"/>
                <a:sym typeface="Goudy Old Style"/>
              </a:defRPr>
            </a:pPr>
            <a:endParaRPr dirty="0"/>
          </a:p>
          <a:p>
            <a:pPr marL="0" lvl="4" indent="642915">
              <a:buNone/>
              <a:defRPr b="1">
                <a:solidFill>
                  <a:srgbClr val="A71500"/>
                </a:solidFill>
                <a:latin typeface="Goudy Old Style"/>
                <a:ea typeface="Goudy Old Style"/>
                <a:cs typeface="Goudy Old Style"/>
                <a:sym typeface="Goudy Old Style"/>
              </a:defRPr>
            </a:pPr>
            <a:r>
              <a:rPr sz="2400" dirty="0"/>
              <a:t>sin(0.5)</a:t>
            </a:r>
          </a:p>
          <a:p>
            <a:pPr marL="0" lvl="4" indent="642915">
              <a:buNone/>
              <a:defRPr>
                <a:latin typeface="Goudy Old Style"/>
                <a:ea typeface="Goudy Old Style"/>
                <a:cs typeface="Goudy Old Style"/>
                <a:sym typeface="Goudy Old Style"/>
              </a:defRPr>
            </a:pPr>
            <a:r>
              <a:rPr sz="2400" dirty="0"/>
              <a:t>cos(3/4)</a:t>
            </a:r>
          </a:p>
          <a:p>
            <a:pPr marL="0" lvl="4" indent="642915">
              <a:buNone/>
              <a:defRPr>
                <a:latin typeface="Goudy Old Style"/>
                <a:ea typeface="Goudy Old Style"/>
                <a:cs typeface="Goudy Old Style"/>
                <a:sym typeface="Goudy Old Style"/>
              </a:defRPr>
            </a:pPr>
            <a:r>
              <a:rPr sz="2400" dirty="0"/>
              <a:t>sin(2)</a:t>
            </a:r>
          </a:p>
          <a:p>
            <a:pPr marL="0" lvl="4" indent="642915">
              <a:buNone/>
              <a:defRPr>
                <a:latin typeface="Goudy Old Style"/>
                <a:ea typeface="Goudy Old Style"/>
                <a:cs typeface="Goudy Old Style"/>
                <a:sym typeface="Goudy Old Style"/>
              </a:defRPr>
            </a:pPr>
            <a:r>
              <a:rPr sz="2400" dirty="0"/>
              <a:t>cos(4)</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 name="Image" descr="Image"/>
          <p:cNvPicPr>
            <a:picLocks noChangeAspect="1"/>
          </p:cNvPicPr>
          <p:nvPr/>
        </p:nvPicPr>
        <p:blipFill>
          <a:blip r:embed="rId2"/>
          <a:stretch>
            <a:fillRect/>
          </a:stretch>
        </p:blipFill>
        <p:spPr>
          <a:xfrm>
            <a:off x="4049486" y="1638300"/>
            <a:ext cx="4093029" cy="3581401"/>
          </a:xfrm>
          <a:prstGeom prst="rect">
            <a:avLst/>
          </a:prstGeom>
          <a:ln w="12700">
            <a:miter lim="400000"/>
          </a:ln>
        </p:spPr>
      </p:pic>
      <p:sp>
        <p:nvSpPr>
          <p:cNvPr id="461" name="Task 7:  Place Joe in a position on Euclid Parkway to estimate the following:…"/>
          <p:cNvSpPr txBox="1">
            <a:spLocks noGrp="1"/>
          </p:cNvSpPr>
          <p:nvPr>
            <p:ph type="body" idx="1"/>
          </p:nvPr>
        </p:nvSpPr>
        <p:spPr>
          <a:xfrm>
            <a:off x="1596305" y="575063"/>
            <a:ext cx="8999390" cy="4379321"/>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7</a:t>
            </a:r>
            <a:r>
              <a:rPr u="sng" dirty="0"/>
              <a:t>:</a:t>
            </a:r>
            <a:r>
              <a:rPr dirty="0"/>
              <a:t>  Place Joe in a position on Euclid Parkway to estimate the following:</a:t>
            </a:r>
            <a:endParaRPr lang="en-US" dirty="0"/>
          </a:p>
          <a:p>
            <a:pPr marL="0" indent="0">
              <a:buNone/>
              <a:defRPr>
                <a:latin typeface="Goudy Old Style"/>
                <a:ea typeface="Goudy Old Style"/>
                <a:cs typeface="Goudy Old Style"/>
                <a:sym typeface="Goudy Old Style"/>
              </a:defRPr>
            </a:pPr>
            <a:endParaRPr dirty="0"/>
          </a:p>
          <a:p>
            <a:pPr marL="0" lvl="4" indent="642915">
              <a:buNone/>
              <a:defRPr>
                <a:latin typeface="Goudy Old Style"/>
                <a:ea typeface="Goudy Old Style"/>
                <a:cs typeface="Goudy Old Style"/>
                <a:sym typeface="Goudy Old Style"/>
              </a:defRPr>
            </a:pPr>
            <a:r>
              <a:rPr sz="2400" dirty="0"/>
              <a:t>sin(0.5)</a:t>
            </a:r>
          </a:p>
          <a:p>
            <a:pPr marL="0" lvl="4" indent="642915">
              <a:buNone/>
              <a:defRPr b="1">
                <a:solidFill>
                  <a:srgbClr val="A71500"/>
                </a:solidFill>
                <a:latin typeface="Goudy Old Style"/>
                <a:ea typeface="Goudy Old Style"/>
                <a:cs typeface="Goudy Old Style"/>
                <a:sym typeface="Goudy Old Style"/>
              </a:defRPr>
            </a:pPr>
            <a:r>
              <a:rPr sz="2400" dirty="0"/>
              <a:t>cos(3/4)</a:t>
            </a:r>
          </a:p>
          <a:p>
            <a:pPr marL="0" lvl="4" indent="642915">
              <a:buNone/>
              <a:defRPr>
                <a:latin typeface="Goudy Old Style"/>
                <a:ea typeface="Goudy Old Style"/>
                <a:cs typeface="Goudy Old Style"/>
                <a:sym typeface="Goudy Old Style"/>
              </a:defRPr>
            </a:pPr>
            <a:r>
              <a:rPr sz="2400" dirty="0"/>
              <a:t>sin(2)</a:t>
            </a:r>
          </a:p>
          <a:p>
            <a:pPr marL="0" lvl="4" indent="642915">
              <a:buNone/>
              <a:defRPr>
                <a:latin typeface="Goudy Old Style"/>
                <a:ea typeface="Goudy Old Style"/>
                <a:cs typeface="Goudy Old Style"/>
                <a:sym typeface="Goudy Old Style"/>
              </a:defRPr>
            </a:pPr>
            <a:r>
              <a:rPr sz="2400" dirty="0"/>
              <a:t>cos(4)</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3" name="Image" descr="Image"/>
          <p:cNvPicPr>
            <a:picLocks noChangeAspect="1"/>
          </p:cNvPicPr>
          <p:nvPr/>
        </p:nvPicPr>
        <p:blipFill>
          <a:blip r:embed="rId2"/>
          <a:stretch>
            <a:fillRect/>
          </a:stretch>
        </p:blipFill>
        <p:spPr>
          <a:xfrm>
            <a:off x="4049486" y="1638300"/>
            <a:ext cx="4093029" cy="3581401"/>
          </a:xfrm>
          <a:prstGeom prst="rect">
            <a:avLst/>
          </a:prstGeom>
          <a:ln w="12700">
            <a:miter lim="400000"/>
          </a:ln>
        </p:spPr>
      </p:pic>
      <p:sp>
        <p:nvSpPr>
          <p:cNvPr id="464" name="Task 7:  Place Joe in a position on Euclid Parkway to estimate the following:…"/>
          <p:cNvSpPr txBox="1">
            <a:spLocks noGrp="1"/>
          </p:cNvSpPr>
          <p:nvPr>
            <p:ph type="body" idx="1"/>
          </p:nvPr>
        </p:nvSpPr>
        <p:spPr>
          <a:xfrm>
            <a:off x="1596305" y="575063"/>
            <a:ext cx="8999390" cy="4379321"/>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7</a:t>
            </a:r>
            <a:r>
              <a:rPr u="sng" dirty="0"/>
              <a:t>:</a:t>
            </a:r>
            <a:r>
              <a:rPr dirty="0"/>
              <a:t>  Place Joe in a position on Euclid Parkway to estimate the following:</a:t>
            </a:r>
            <a:endParaRPr lang="en-US" dirty="0"/>
          </a:p>
          <a:p>
            <a:pPr marL="0" indent="0">
              <a:buNone/>
              <a:defRPr>
                <a:latin typeface="Goudy Old Style"/>
                <a:ea typeface="Goudy Old Style"/>
                <a:cs typeface="Goudy Old Style"/>
                <a:sym typeface="Goudy Old Style"/>
              </a:defRPr>
            </a:pPr>
            <a:endParaRPr dirty="0"/>
          </a:p>
          <a:p>
            <a:pPr marL="0" lvl="4" indent="642915">
              <a:buNone/>
              <a:defRPr>
                <a:latin typeface="Goudy Old Style"/>
                <a:ea typeface="Goudy Old Style"/>
                <a:cs typeface="Goudy Old Style"/>
                <a:sym typeface="Goudy Old Style"/>
              </a:defRPr>
            </a:pPr>
            <a:r>
              <a:rPr sz="2400" dirty="0"/>
              <a:t>sin(0.5)</a:t>
            </a:r>
          </a:p>
          <a:p>
            <a:pPr marL="0" lvl="4" indent="642915">
              <a:buNone/>
              <a:defRPr>
                <a:latin typeface="Goudy Old Style"/>
                <a:ea typeface="Goudy Old Style"/>
                <a:cs typeface="Goudy Old Style"/>
                <a:sym typeface="Goudy Old Style"/>
              </a:defRPr>
            </a:pPr>
            <a:r>
              <a:rPr sz="2400" dirty="0"/>
              <a:t>cos(3/4)</a:t>
            </a:r>
          </a:p>
          <a:p>
            <a:pPr marL="0" lvl="4" indent="642915">
              <a:buNone/>
              <a:defRPr b="1">
                <a:solidFill>
                  <a:srgbClr val="A71500"/>
                </a:solidFill>
                <a:latin typeface="Goudy Old Style"/>
                <a:ea typeface="Goudy Old Style"/>
                <a:cs typeface="Goudy Old Style"/>
                <a:sym typeface="Goudy Old Style"/>
              </a:defRPr>
            </a:pPr>
            <a:r>
              <a:rPr sz="2400" dirty="0"/>
              <a:t>sin(2)</a:t>
            </a:r>
          </a:p>
          <a:p>
            <a:pPr marL="0" lvl="4" indent="642915">
              <a:buNone/>
              <a:defRPr>
                <a:latin typeface="Goudy Old Style"/>
                <a:ea typeface="Goudy Old Style"/>
                <a:cs typeface="Goudy Old Style"/>
                <a:sym typeface="Goudy Old Style"/>
              </a:defRPr>
            </a:pPr>
            <a:r>
              <a:rPr sz="2400" dirty="0"/>
              <a:t>cos(4)</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6" name="Image" descr="Image"/>
          <p:cNvPicPr>
            <a:picLocks noChangeAspect="1"/>
          </p:cNvPicPr>
          <p:nvPr/>
        </p:nvPicPr>
        <p:blipFill>
          <a:blip r:embed="rId2"/>
          <a:stretch>
            <a:fillRect/>
          </a:stretch>
        </p:blipFill>
        <p:spPr>
          <a:xfrm>
            <a:off x="4049486" y="1638300"/>
            <a:ext cx="4093029" cy="3581401"/>
          </a:xfrm>
          <a:prstGeom prst="rect">
            <a:avLst/>
          </a:prstGeom>
          <a:ln w="12700">
            <a:miter lim="400000"/>
          </a:ln>
        </p:spPr>
      </p:pic>
      <p:sp>
        <p:nvSpPr>
          <p:cNvPr id="467" name="Task 7:  Place Joe in a position on Euclid Parkway to estimate the following:…"/>
          <p:cNvSpPr txBox="1">
            <a:spLocks noGrp="1"/>
          </p:cNvSpPr>
          <p:nvPr>
            <p:ph type="body" idx="1"/>
          </p:nvPr>
        </p:nvSpPr>
        <p:spPr>
          <a:xfrm>
            <a:off x="1596305" y="575063"/>
            <a:ext cx="8999390" cy="4379321"/>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7</a:t>
            </a:r>
            <a:r>
              <a:rPr u="sng" dirty="0"/>
              <a:t>:</a:t>
            </a:r>
            <a:r>
              <a:rPr dirty="0"/>
              <a:t>  Place Joe in a position on Euclid Parkway to estimate the following:</a:t>
            </a:r>
            <a:endParaRPr lang="en-US" dirty="0"/>
          </a:p>
          <a:p>
            <a:pPr marL="0" indent="0">
              <a:buNone/>
              <a:defRPr>
                <a:latin typeface="Goudy Old Style"/>
                <a:ea typeface="Goudy Old Style"/>
                <a:cs typeface="Goudy Old Style"/>
                <a:sym typeface="Goudy Old Style"/>
              </a:defRPr>
            </a:pPr>
            <a:endParaRPr dirty="0"/>
          </a:p>
          <a:p>
            <a:pPr marL="0" lvl="4" indent="642915">
              <a:buNone/>
              <a:defRPr>
                <a:latin typeface="Goudy Old Style"/>
                <a:ea typeface="Goudy Old Style"/>
                <a:cs typeface="Goudy Old Style"/>
                <a:sym typeface="Goudy Old Style"/>
              </a:defRPr>
            </a:pPr>
            <a:r>
              <a:rPr sz="2400" dirty="0"/>
              <a:t>sin(0.5)</a:t>
            </a:r>
          </a:p>
          <a:p>
            <a:pPr marL="0" lvl="4" indent="642915">
              <a:buNone/>
              <a:defRPr>
                <a:latin typeface="Goudy Old Style"/>
                <a:ea typeface="Goudy Old Style"/>
                <a:cs typeface="Goudy Old Style"/>
                <a:sym typeface="Goudy Old Style"/>
              </a:defRPr>
            </a:pPr>
            <a:r>
              <a:rPr sz="2400" dirty="0"/>
              <a:t>cos(3/4)</a:t>
            </a:r>
          </a:p>
          <a:p>
            <a:pPr marL="0" lvl="4" indent="642915">
              <a:buNone/>
              <a:defRPr>
                <a:latin typeface="Goudy Old Style"/>
                <a:ea typeface="Goudy Old Style"/>
                <a:cs typeface="Goudy Old Style"/>
                <a:sym typeface="Goudy Old Style"/>
              </a:defRPr>
            </a:pPr>
            <a:r>
              <a:rPr sz="2400" dirty="0"/>
              <a:t>sin(2)</a:t>
            </a:r>
          </a:p>
          <a:p>
            <a:pPr marL="0" lvl="4" indent="642915">
              <a:buNone/>
              <a:defRPr b="1">
                <a:solidFill>
                  <a:srgbClr val="A71500"/>
                </a:solidFill>
                <a:latin typeface="Goudy Old Style"/>
                <a:ea typeface="Goudy Old Style"/>
                <a:cs typeface="Goudy Old Style"/>
                <a:sym typeface="Goudy Old Style"/>
              </a:defRPr>
            </a:pPr>
            <a:r>
              <a:rPr sz="2400" dirty="0"/>
              <a:t>cos(4)</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Task 8:  Place Joe in a position on Euclid Parkway to estimate the solution to the following equations:  sin(x) = 0.6  cos(x) = -0.25"/>
          <p:cNvSpPr txBox="1">
            <a:spLocks noGrp="1"/>
          </p:cNvSpPr>
          <p:nvPr>
            <p:ph type="body" sz="half" idx="1"/>
          </p:nvPr>
        </p:nvSpPr>
        <p:spPr>
          <a:xfrm>
            <a:off x="1596305" y="577454"/>
            <a:ext cx="8999390" cy="2544914"/>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8</a:t>
            </a:r>
            <a:r>
              <a:rPr u="sng" dirty="0"/>
              <a:t>:</a:t>
            </a:r>
            <a:r>
              <a:rPr dirty="0"/>
              <a:t>  Place Joe in a position on Euclid Parkway to estimate the solution to the following equations:</a:t>
            </a:r>
            <a:br>
              <a:rPr dirty="0"/>
            </a:br>
            <a:br>
              <a:rPr dirty="0"/>
            </a:br>
            <a:r>
              <a:rPr dirty="0"/>
              <a:t>sin(</a:t>
            </a:r>
            <a:r>
              <a:rPr i="1" dirty="0">
                <a:latin typeface="Goudy Old Style Italic"/>
                <a:ea typeface="Goudy Old Style Italic"/>
                <a:cs typeface="Goudy Old Style Italic"/>
                <a:sym typeface="Goudy Old Style Italic"/>
              </a:rPr>
              <a:t>x</a:t>
            </a:r>
            <a:r>
              <a:rPr dirty="0"/>
              <a:t>) = 0.6</a:t>
            </a:r>
            <a:br>
              <a:rPr dirty="0"/>
            </a:br>
            <a:br>
              <a:rPr dirty="0"/>
            </a:br>
            <a:r>
              <a:rPr dirty="0"/>
              <a:t>cos(</a:t>
            </a:r>
            <a:r>
              <a:rPr i="1" dirty="0">
                <a:latin typeface="Goudy Old Style Italic"/>
                <a:ea typeface="Goudy Old Style Italic"/>
                <a:cs typeface="Goudy Old Style Italic"/>
                <a:sym typeface="Goudy Old Style Italic"/>
              </a:rPr>
              <a:t>x</a:t>
            </a:r>
            <a:r>
              <a:rPr dirty="0"/>
              <a:t>) = </a:t>
            </a:r>
            <a:r>
              <a:rPr dirty="0">
                <a:latin typeface="Times New Roman"/>
                <a:ea typeface="Times New Roman"/>
                <a:cs typeface="Times New Roman"/>
                <a:sym typeface="Times New Roman"/>
              </a:rPr>
              <a:t>-</a:t>
            </a:r>
            <a:r>
              <a:rPr dirty="0"/>
              <a:t>0.25</a:t>
            </a:r>
          </a:p>
        </p:txBody>
      </p:sp>
      <p:pic>
        <p:nvPicPr>
          <p:cNvPr id="470" name="Image" descr="Image"/>
          <p:cNvPicPr>
            <a:picLocks noChangeAspect="1"/>
          </p:cNvPicPr>
          <p:nvPr/>
        </p:nvPicPr>
        <p:blipFill>
          <a:blip r:embed="rId2"/>
          <a:stretch>
            <a:fillRect/>
          </a:stretch>
        </p:blipFill>
        <p:spPr>
          <a:xfrm>
            <a:off x="4049486" y="1638300"/>
            <a:ext cx="4093029" cy="358140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2E55A5-B1D5-47E3-9D78-FD466C3EA205}"/>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fontAlgn="base"/>
            <a:r>
              <a:rPr lang="en-US" dirty="0">
                <a:solidFill>
                  <a:schemeClr val="bg1"/>
                </a:solidFill>
                <a:latin typeface="Goudy Old Style" panose="02020502050305020303" pitchFamily="18" charset="77"/>
              </a:rPr>
              <a:t>What is a </a:t>
            </a:r>
            <a:r>
              <a:rPr lang="en-US" i="1" dirty="0">
                <a:solidFill>
                  <a:schemeClr val="bg1"/>
                </a:solidFill>
                <a:latin typeface="Goudy Old Style" panose="02020502050305020303" pitchFamily="18" charset="77"/>
              </a:rPr>
              <a:t>conceptual analysis</a:t>
            </a:r>
            <a:r>
              <a:rPr lang="en-US" dirty="0">
                <a:solidFill>
                  <a:schemeClr val="bg1"/>
                </a:solidFill>
                <a:latin typeface="Goudy Old Style" panose="02020502050305020303" pitchFamily="18" charset="77"/>
              </a:rPr>
              <a:t>?</a:t>
            </a:r>
          </a:p>
        </p:txBody>
      </p:sp>
      <p:sp>
        <p:nvSpPr>
          <p:cNvPr id="3" name="Content Placeholder 2"/>
          <p:cNvSpPr>
            <a:spLocks noGrp="1"/>
          </p:cNvSpPr>
          <p:nvPr>
            <p:ph idx="1"/>
          </p:nvPr>
        </p:nvSpPr>
        <p:spPr>
          <a:xfrm>
            <a:off x="532542" y="2190749"/>
            <a:ext cx="11279353" cy="4246033"/>
          </a:xfrm>
        </p:spPr>
        <p:txBody>
          <a:bodyPr>
            <a:normAutofit/>
          </a:bodyPr>
          <a:lstStyle/>
          <a:p>
            <a:pPr>
              <a:spcAft>
                <a:spcPts val="1800"/>
              </a:spcAft>
            </a:pPr>
            <a:r>
              <a:rPr lang="en-US" sz="3200" dirty="0">
                <a:latin typeface="Goudy Old Style" panose="02020502050305020303" pitchFamily="18" charset="77"/>
              </a:rPr>
              <a:t>An articulation of “what students might understand when they know a particular idea in various ways” (Thompson, 2008, p. 43).</a:t>
            </a:r>
          </a:p>
          <a:p>
            <a:pPr marL="0" indent="0">
              <a:spcAft>
                <a:spcPts val="1800"/>
              </a:spcAft>
              <a:buNone/>
            </a:pPr>
            <a:r>
              <a:rPr lang="en-US" sz="3200" dirty="0">
                <a:latin typeface="Goudy Old Style" panose="02020502050305020303" pitchFamily="18" charset="77"/>
              </a:rPr>
              <a:t>Conceptual analysis …</a:t>
            </a:r>
          </a:p>
          <a:p>
            <a:pPr lvl="1">
              <a:spcAft>
                <a:spcPts val="1200"/>
              </a:spcAft>
            </a:pPr>
            <a:r>
              <a:rPr lang="en-US" sz="2800" dirty="0">
                <a:latin typeface="Goudy Old Style" panose="02020502050305020303" pitchFamily="18" charset="77"/>
              </a:rPr>
              <a:t>Is an explicit description of what “conceptual understanding” actually means in relation to a given topic.</a:t>
            </a:r>
          </a:p>
          <a:p>
            <a:pPr lvl="1"/>
            <a:r>
              <a:rPr lang="en-US" sz="2800" dirty="0">
                <a:latin typeface="Goudy Old Style" panose="02020502050305020303" pitchFamily="18" charset="77"/>
              </a:rPr>
              <a:t>There is great value in making these kinds of descriptions explicit (rather than leaving them implicit and unstated)</a:t>
            </a:r>
          </a:p>
          <a:p>
            <a:pPr marL="0" indent="0">
              <a:spcAft>
                <a:spcPts val="1800"/>
              </a:spcAft>
              <a:buNone/>
            </a:pPr>
            <a:endParaRPr lang="en-US" sz="3600" dirty="0">
              <a:latin typeface="Goudy Old Style" panose="02020502050305020303" pitchFamily="18" charset="77"/>
            </a:endParaRPr>
          </a:p>
        </p:txBody>
      </p:sp>
      <p:pic>
        <p:nvPicPr>
          <p:cNvPr id="6" name="Content Placeholder 4" descr="Logo&#10;&#10;Description automatically generated">
            <a:extLst>
              <a:ext uri="{FF2B5EF4-FFF2-40B4-BE49-F238E27FC236}">
                <a16:creationId xmlns:a16="http://schemas.microsoft.com/office/drawing/2014/main" id="{E6B67163-9ED3-4E40-B3BD-F4BD444BBA2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extLst>
      <p:ext uri="{BB962C8B-B14F-4D97-AF65-F5344CB8AC3E}">
        <p14:creationId xmlns:p14="http://schemas.microsoft.com/office/powerpoint/2010/main" val="114720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2" name="Image" descr="Image"/>
          <p:cNvPicPr>
            <a:picLocks noChangeAspect="1"/>
          </p:cNvPicPr>
          <p:nvPr/>
        </p:nvPicPr>
        <p:blipFill>
          <a:blip r:embed="rId2"/>
          <a:stretch>
            <a:fillRect/>
          </a:stretch>
        </p:blipFill>
        <p:spPr>
          <a:xfrm>
            <a:off x="4049486" y="1638300"/>
            <a:ext cx="4093029" cy="3581401"/>
          </a:xfrm>
          <a:prstGeom prst="rect">
            <a:avLst/>
          </a:prstGeom>
          <a:ln w="12700">
            <a:miter lim="400000"/>
          </a:ln>
        </p:spPr>
      </p:pic>
      <p:sp>
        <p:nvSpPr>
          <p:cNvPr id="473" name="Task 8:  Place Joe in a position on Euclid Parkway to estimate the solution to the following equations:  sin(x) = 0.6  cos(x) = -0.25"/>
          <p:cNvSpPr txBox="1">
            <a:spLocks noGrp="1"/>
          </p:cNvSpPr>
          <p:nvPr>
            <p:ph type="body" sz="half" idx="1"/>
          </p:nvPr>
        </p:nvSpPr>
        <p:spPr>
          <a:xfrm>
            <a:off x="1596305" y="577454"/>
            <a:ext cx="8999390" cy="2544914"/>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8</a:t>
            </a:r>
            <a:r>
              <a:rPr u="sng" dirty="0"/>
              <a:t>:</a:t>
            </a:r>
            <a:r>
              <a:rPr dirty="0"/>
              <a:t>  Place Joe in a position on Euclid Parkway to estimate the solution to the following equations:</a:t>
            </a:r>
            <a:br>
              <a:rPr dirty="0"/>
            </a:br>
            <a:br>
              <a:rPr dirty="0"/>
            </a:br>
            <a:r>
              <a:rPr b="1" dirty="0">
                <a:solidFill>
                  <a:srgbClr val="A71500"/>
                </a:solidFill>
              </a:rPr>
              <a:t>sin(</a:t>
            </a:r>
            <a:r>
              <a:rPr b="1" i="1" dirty="0">
                <a:solidFill>
                  <a:srgbClr val="A71500"/>
                </a:solidFill>
                <a:latin typeface="Times New Roman"/>
                <a:ea typeface="Times New Roman"/>
                <a:cs typeface="Times New Roman"/>
                <a:sym typeface="Times New Roman"/>
              </a:rPr>
              <a:t>x</a:t>
            </a:r>
            <a:r>
              <a:rPr b="1" dirty="0">
                <a:solidFill>
                  <a:srgbClr val="A71500"/>
                </a:solidFill>
              </a:rPr>
              <a:t>) = 0.6</a:t>
            </a:r>
            <a:br>
              <a:rPr dirty="0"/>
            </a:br>
            <a:br>
              <a:rPr dirty="0"/>
            </a:br>
            <a:r>
              <a:rPr dirty="0"/>
              <a:t>cos(</a:t>
            </a:r>
            <a:r>
              <a:rPr i="1" dirty="0">
                <a:latin typeface="Goudy Old Style Italic"/>
                <a:ea typeface="Goudy Old Style Italic"/>
                <a:cs typeface="Goudy Old Style Italic"/>
                <a:sym typeface="Goudy Old Style Italic"/>
              </a:rPr>
              <a:t>x</a:t>
            </a:r>
            <a:r>
              <a:rPr dirty="0"/>
              <a:t>) = </a:t>
            </a:r>
            <a:r>
              <a:rPr dirty="0">
                <a:latin typeface="Times New Roman"/>
                <a:ea typeface="Times New Roman"/>
                <a:cs typeface="Times New Roman"/>
                <a:sym typeface="Times New Roman"/>
              </a:rPr>
              <a:t>-</a:t>
            </a:r>
            <a:r>
              <a:rPr dirty="0"/>
              <a:t>0.25</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5" name="Image" descr="Image"/>
          <p:cNvPicPr>
            <a:picLocks noChangeAspect="1"/>
          </p:cNvPicPr>
          <p:nvPr/>
        </p:nvPicPr>
        <p:blipFill>
          <a:blip r:embed="rId2"/>
          <a:stretch>
            <a:fillRect/>
          </a:stretch>
        </p:blipFill>
        <p:spPr>
          <a:xfrm>
            <a:off x="4049486" y="1638300"/>
            <a:ext cx="4093029" cy="3581401"/>
          </a:xfrm>
          <a:prstGeom prst="rect">
            <a:avLst/>
          </a:prstGeom>
          <a:ln w="12700">
            <a:miter lim="400000"/>
          </a:ln>
        </p:spPr>
      </p:pic>
      <p:sp>
        <p:nvSpPr>
          <p:cNvPr id="476" name="Square"/>
          <p:cNvSpPr/>
          <p:nvPr/>
        </p:nvSpPr>
        <p:spPr>
          <a:xfrm>
            <a:off x="3962400" y="1502228"/>
            <a:ext cx="544286" cy="544287"/>
          </a:xfrm>
          <a:prstGeom prst="rect">
            <a:avLst/>
          </a:prstGeom>
          <a:solidFill>
            <a:srgbClr val="FFFFFF"/>
          </a:solidFill>
          <a:ln w="12700">
            <a:miter lim="400000"/>
          </a:ln>
        </p:spPr>
        <p:txBody>
          <a:bodyPr lIns="21771" tIns="21771" rIns="21771" bIns="21771" anchor="ctr"/>
          <a:lstStyle/>
          <a:p>
            <a:pPr>
              <a:defRPr sz="2800">
                <a:solidFill>
                  <a:srgbClr val="FFFFFF"/>
                </a:solidFill>
                <a:effectLst>
                  <a:outerShdw blurRad="38100" dist="12700" dir="5400000" rotWithShape="0">
                    <a:srgbClr val="000000">
                      <a:alpha val="50000"/>
                    </a:srgbClr>
                  </a:outerShdw>
                </a:effectLst>
              </a:defRPr>
            </a:pPr>
            <a:endParaRPr sz="1969"/>
          </a:p>
        </p:txBody>
      </p:sp>
      <p:sp>
        <p:nvSpPr>
          <p:cNvPr id="477" name="Task 8:  Place Joe in a position on Euclid Parkway to estimate the solution to the following equations:  sin(x) = 0.6  cos(x) = -0.25"/>
          <p:cNvSpPr txBox="1">
            <a:spLocks noGrp="1"/>
          </p:cNvSpPr>
          <p:nvPr>
            <p:ph type="body" sz="half" idx="1"/>
          </p:nvPr>
        </p:nvSpPr>
        <p:spPr>
          <a:xfrm>
            <a:off x="1596305" y="577454"/>
            <a:ext cx="8999390" cy="2544914"/>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8</a:t>
            </a:r>
            <a:r>
              <a:rPr u="sng" dirty="0"/>
              <a:t>:</a:t>
            </a:r>
            <a:r>
              <a:rPr dirty="0"/>
              <a:t>  Place Joe in a position on Euclid Parkway to estimate the solution to the following equations:</a:t>
            </a:r>
            <a:br>
              <a:rPr dirty="0"/>
            </a:br>
            <a:br>
              <a:rPr dirty="0"/>
            </a:br>
            <a:r>
              <a:rPr b="1" dirty="0">
                <a:solidFill>
                  <a:srgbClr val="A71500"/>
                </a:solidFill>
              </a:rPr>
              <a:t>sin(</a:t>
            </a:r>
            <a:r>
              <a:rPr b="1" i="1" dirty="0">
                <a:solidFill>
                  <a:srgbClr val="A71500"/>
                </a:solidFill>
                <a:latin typeface="Times New Roman"/>
                <a:ea typeface="Times New Roman"/>
                <a:cs typeface="Times New Roman"/>
                <a:sym typeface="Times New Roman"/>
              </a:rPr>
              <a:t>x</a:t>
            </a:r>
            <a:r>
              <a:rPr b="1" dirty="0">
                <a:solidFill>
                  <a:srgbClr val="A71500"/>
                </a:solidFill>
              </a:rPr>
              <a:t>) = 0.6</a:t>
            </a:r>
            <a:br>
              <a:rPr dirty="0"/>
            </a:br>
            <a:br>
              <a:rPr dirty="0"/>
            </a:br>
            <a:r>
              <a:rPr dirty="0"/>
              <a:t>cos(</a:t>
            </a:r>
            <a:r>
              <a:rPr i="1" dirty="0">
                <a:latin typeface="Goudy Old Style Italic"/>
                <a:ea typeface="Goudy Old Style Italic"/>
                <a:cs typeface="Goudy Old Style Italic"/>
                <a:sym typeface="Goudy Old Style Italic"/>
              </a:rPr>
              <a:t>x</a:t>
            </a:r>
            <a:r>
              <a:rPr dirty="0"/>
              <a:t>) = </a:t>
            </a:r>
            <a:r>
              <a:rPr dirty="0">
                <a:latin typeface="Times New Roman"/>
                <a:ea typeface="Times New Roman"/>
                <a:cs typeface="Times New Roman"/>
                <a:sym typeface="Times New Roman"/>
              </a:rPr>
              <a:t>-</a:t>
            </a:r>
            <a:r>
              <a:rPr dirty="0"/>
              <a:t>0.25</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9" name="Image" descr="Image"/>
          <p:cNvPicPr>
            <a:picLocks noChangeAspect="1"/>
          </p:cNvPicPr>
          <p:nvPr/>
        </p:nvPicPr>
        <p:blipFill>
          <a:blip r:embed="rId2"/>
          <a:stretch>
            <a:fillRect/>
          </a:stretch>
        </p:blipFill>
        <p:spPr>
          <a:xfrm>
            <a:off x="4049486" y="1638300"/>
            <a:ext cx="4093029" cy="3581401"/>
          </a:xfrm>
          <a:prstGeom prst="rect">
            <a:avLst/>
          </a:prstGeom>
          <a:ln w="12700">
            <a:miter lim="400000"/>
          </a:ln>
        </p:spPr>
      </p:pic>
      <p:sp>
        <p:nvSpPr>
          <p:cNvPr id="480" name="Task 8:  Place Joe in a position on Euclid Parkway to estimate the solution to the following equations:  sin(x) = 0.6  cos(x) = -0.25"/>
          <p:cNvSpPr txBox="1">
            <a:spLocks noGrp="1"/>
          </p:cNvSpPr>
          <p:nvPr>
            <p:ph type="body" sz="half" idx="1"/>
          </p:nvPr>
        </p:nvSpPr>
        <p:spPr>
          <a:xfrm>
            <a:off x="1596305" y="577454"/>
            <a:ext cx="8999390" cy="2544914"/>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8</a:t>
            </a:r>
            <a:r>
              <a:rPr u="sng" dirty="0"/>
              <a:t>:</a:t>
            </a:r>
            <a:r>
              <a:rPr dirty="0"/>
              <a:t>  Place Joe in a position on Euclid Parkway to estimate the solution to the following equations:</a:t>
            </a:r>
            <a:br>
              <a:rPr dirty="0"/>
            </a:br>
            <a:br>
              <a:rPr dirty="0"/>
            </a:br>
            <a:r>
              <a:rPr b="1" dirty="0">
                <a:solidFill>
                  <a:srgbClr val="A71500"/>
                </a:solidFill>
              </a:rPr>
              <a:t>sin(</a:t>
            </a:r>
            <a:r>
              <a:rPr b="1" i="1" dirty="0">
                <a:solidFill>
                  <a:srgbClr val="A71500"/>
                </a:solidFill>
                <a:latin typeface="Times New Roman"/>
                <a:ea typeface="Times New Roman"/>
                <a:cs typeface="Times New Roman"/>
                <a:sym typeface="Times New Roman"/>
              </a:rPr>
              <a:t>x</a:t>
            </a:r>
            <a:r>
              <a:rPr b="1" dirty="0">
                <a:solidFill>
                  <a:srgbClr val="A71500"/>
                </a:solidFill>
              </a:rPr>
              <a:t>) = 0.6</a:t>
            </a:r>
            <a:br>
              <a:rPr dirty="0"/>
            </a:br>
            <a:br>
              <a:rPr dirty="0"/>
            </a:br>
            <a:r>
              <a:rPr dirty="0"/>
              <a:t>cos(</a:t>
            </a:r>
            <a:r>
              <a:rPr i="1" dirty="0">
                <a:latin typeface="Goudy Old Style Italic"/>
                <a:ea typeface="Goudy Old Style Italic"/>
                <a:cs typeface="Goudy Old Style Italic"/>
                <a:sym typeface="Goudy Old Style Italic"/>
              </a:rPr>
              <a:t>x</a:t>
            </a:r>
            <a:r>
              <a:rPr dirty="0"/>
              <a:t>) = </a:t>
            </a:r>
            <a:r>
              <a:rPr dirty="0">
                <a:latin typeface="Times New Roman"/>
                <a:ea typeface="Times New Roman"/>
                <a:cs typeface="Times New Roman"/>
                <a:sym typeface="Times New Roman"/>
              </a:rPr>
              <a:t>-</a:t>
            </a:r>
            <a:r>
              <a:rPr dirty="0"/>
              <a:t>0.25</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2" name="Image" descr="Image"/>
          <p:cNvPicPr>
            <a:picLocks noChangeAspect="1"/>
          </p:cNvPicPr>
          <p:nvPr/>
        </p:nvPicPr>
        <p:blipFill>
          <a:blip r:embed="rId2"/>
          <a:stretch>
            <a:fillRect/>
          </a:stretch>
        </p:blipFill>
        <p:spPr>
          <a:xfrm>
            <a:off x="4049486" y="1638300"/>
            <a:ext cx="4093029" cy="3581401"/>
          </a:xfrm>
          <a:prstGeom prst="rect">
            <a:avLst/>
          </a:prstGeom>
          <a:ln w="12700">
            <a:miter lim="400000"/>
          </a:ln>
        </p:spPr>
      </p:pic>
      <p:sp>
        <p:nvSpPr>
          <p:cNvPr id="483" name="Task 8:  Place Joe in a position on Euclid Parkway to estimate the solution to the following equations:  sin(x) = 0.6  cos(x) = -0.25"/>
          <p:cNvSpPr txBox="1">
            <a:spLocks noGrp="1"/>
          </p:cNvSpPr>
          <p:nvPr>
            <p:ph type="body" sz="half" idx="1"/>
          </p:nvPr>
        </p:nvSpPr>
        <p:spPr>
          <a:xfrm>
            <a:off x="1596305" y="577454"/>
            <a:ext cx="8999390" cy="2544914"/>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8</a:t>
            </a:r>
            <a:r>
              <a:rPr u="sng" dirty="0"/>
              <a:t>:</a:t>
            </a:r>
            <a:r>
              <a:rPr dirty="0"/>
              <a:t>  Place Joe in a position on Euclid Parkway to estimate the solution to the following equations:</a:t>
            </a:r>
            <a:br>
              <a:rPr dirty="0"/>
            </a:br>
            <a:br>
              <a:rPr dirty="0"/>
            </a:br>
            <a:r>
              <a:rPr b="1" dirty="0">
                <a:solidFill>
                  <a:srgbClr val="A71500"/>
                </a:solidFill>
              </a:rPr>
              <a:t>sin(</a:t>
            </a:r>
            <a:r>
              <a:rPr b="1" i="1" dirty="0">
                <a:solidFill>
                  <a:srgbClr val="A71500"/>
                </a:solidFill>
                <a:latin typeface="Times New Roman"/>
                <a:ea typeface="Times New Roman"/>
                <a:cs typeface="Times New Roman"/>
                <a:sym typeface="Times New Roman"/>
              </a:rPr>
              <a:t>x</a:t>
            </a:r>
            <a:r>
              <a:rPr b="1" dirty="0">
                <a:solidFill>
                  <a:srgbClr val="A71500"/>
                </a:solidFill>
              </a:rPr>
              <a:t>) = 0.6</a:t>
            </a:r>
            <a:br>
              <a:rPr dirty="0"/>
            </a:br>
            <a:br>
              <a:rPr dirty="0"/>
            </a:br>
            <a:r>
              <a:rPr dirty="0"/>
              <a:t>cos(</a:t>
            </a:r>
            <a:r>
              <a:rPr i="1" dirty="0">
                <a:latin typeface="Goudy Old Style Italic"/>
                <a:ea typeface="Goudy Old Style Italic"/>
                <a:cs typeface="Goudy Old Style Italic"/>
                <a:sym typeface="Goudy Old Style Italic"/>
              </a:rPr>
              <a:t>x</a:t>
            </a:r>
            <a:r>
              <a:rPr dirty="0"/>
              <a:t>) = </a:t>
            </a:r>
            <a:r>
              <a:rPr dirty="0">
                <a:latin typeface="Times New Roman"/>
                <a:ea typeface="Times New Roman"/>
                <a:cs typeface="Times New Roman"/>
                <a:sym typeface="Times New Roman"/>
              </a:rPr>
              <a:t>-</a:t>
            </a:r>
            <a:r>
              <a:rPr dirty="0"/>
              <a:t>0.25</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5" name="Image" descr="Image"/>
          <p:cNvPicPr>
            <a:picLocks noChangeAspect="1"/>
          </p:cNvPicPr>
          <p:nvPr/>
        </p:nvPicPr>
        <p:blipFill>
          <a:blip r:embed="rId2"/>
          <a:stretch>
            <a:fillRect/>
          </a:stretch>
        </p:blipFill>
        <p:spPr>
          <a:xfrm>
            <a:off x="4049486" y="1638300"/>
            <a:ext cx="4093029" cy="3581401"/>
          </a:xfrm>
          <a:prstGeom prst="rect">
            <a:avLst/>
          </a:prstGeom>
          <a:ln w="12700">
            <a:miter lim="400000"/>
          </a:ln>
        </p:spPr>
      </p:pic>
      <p:sp>
        <p:nvSpPr>
          <p:cNvPr id="486" name="Task 8:  Place Joe in a position on Euclid Parkway to estimate the solution to the following equations:  sin(x) = 0.6  cos(x) = -0.25"/>
          <p:cNvSpPr txBox="1">
            <a:spLocks noGrp="1"/>
          </p:cNvSpPr>
          <p:nvPr>
            <p:ph type="body" sz="half" idx="1"/>
          </p:nvPr>
        </p:nvSpPr>
        <p:spPr>
          <a:xfrm>
            <a:off x="1596305" y="577454"/>
            <a:ext cx="8999390" cy="2544914"/>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8</a:t>
            </a:r>
            <a:r>
              <a:rPr u="sng" dirty="0"/>
              <a:t>:</a:t>
            </a:r>
            <a:r>
              <a:rPr dirty="0"/>
              <a:t>  Place Joe in a position on Euclid Parkway to estimate the solution to the following equations:</a:t>
            </a:r>
            <a:br>
              <a:rPr dirty="0"/>
            </a:br>
            <a:br>
              <a:rPr dirty="0"/>
            </a:br>
            <a:r>
              <a:rPr dirty="0"/>
              <a:t>sin(</a:t>
            </a:r>
            <a:r>
              <a:rPr i="1" dirty="0">
                <a:latin typeface="Goudy Old Style Italic"/>
                <a:ea typeface="Goudy Old Style Italic"/>
                <a:cs typeface="Goudy Old Style Italic"/>
                <a:sym typeface="Goudy Old Style Italic"/>
              </a:rPr>
              <a:t>x</a:t>
            </a:r>
            <a:r>
              <a:rPr dirty="0"/>
              <a:t>) = 0.6</a:t>
            </a:r>
            <a:br>
              <a:rPr dirty="0"/>
            </a:br>
            <a:br>
              <a:rPr dirty="0"/>
            </a:br>
            <a:r>
              <a:rPr b="1" dirty="0">
                <a:solidFill>
                  <a:srgbClr val="A71500"/>
                </a:solidFill>
              </a:rPr>
              <a:t>cos(</a:t>
            </a:r>
            <a:r>
              <a:rPr b="1" i="1" dirty="0">
                <a:solidFill>
                  <a:srgbClr val="A71500"/>
                </a:solidFill>
                <a:latin typeface="Times New Roman"/>
                <a:ea typeface="Times New Roman"/>
                <a:cs typeface="Times New Roman"/>
                <a:sym typeface="Times New Roman"/>
              </a:rPr>
              <a:t>x</a:t>
            </a:r>
            <a:r>
              <a:rPr b="1" dirty="0">
                <a:solidFill>
                  <a:srgbClr val="A71500"/>
                </a:solidFill>
              </a:rPr>
              <a:t>) = </a:t>
            </a:r>
            <a:r>
              <a:rPr b="1" dirty="0">
                <a:solidFill>
                  <a:srgbClr val="A71500"/>
                </a:solidFill>
                <a:latin typeface="Times New Roman"/>
                <a:ea typeface="Times New Roman"/>
                <a:cs typeface="Times New Roman"/>
                <a:sym typeface="Times New Roman"/>
              </a:rPr>
              <a:t>-</a:t>
            </a:r>
            <a:r>
              <a:rPr b="1" dirty="0">
                <a:solidFill>
                  <a:srgbClr val="A71500"/>
                </a:solidFill>
              </a:rPr>
              <a:t>0.25</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8" name="Image" descr="Image"/>
          <p:cNvPicPr>
            <a:picLocks noChangeAspect="1"/>
          </p:cNvPicPr>
          <p:nvPr/>
        </p:nvPicPr>
        <p:blipFill>
          <a:blip r:embed="rId2"/>
          <a:stretch>
            <a:fillRect/>
          </a:stretch>
        </p:blipFill>
        <p:spPr>
          <a:xfrm>
            <a:off x="4049486" y="1638300"/>
            <a:ext cx="4093029" cy="3581401"/>
          </a:xfrm>
          <a:prstGeom prst="rect">
            <a:avLst/>
          </a:prstGeom>
          <a:ln w="12700">
            <a:miter lim="400000"/>
          </a:ln>
        </p:spPr>
      </p:pic>
      <p:sp>
        <p:nvSpPr>
          <p:cNvPr id="489" name="Task 8:  Place Joe in a position on Euclid Parkway to estimate the solution to the following equations:  sin(x) = 0.6  cos(x) = -0.25"/>
          <p:cNvSpPr txBox="1">
            <a:spLocks noGrp="1"/>
          </p:cNvSpPr>
          <p:nvPr>
            <p:ph type="body" sz="half" idx="1"/>
          </p:nvPr>
        </p:nvSpPr>
        <p:spPr>
          <a:xfrm>
            <a:off x="1596305" y="577454"/>
            <a:ext cx="8999390" cy="2544914"/>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8</a:t>
            </a:r>
            <a:r>
              <a:rPr u="sng" dirty="0"/>
              <a:t>:</a:t>
            </a:r>
            <a:r>
              <a:rPr dirty="0"/>
              <a:t>  Place Joe in a position on Euclid Parkway to estimate the solution to the following equations:</a:t>
            </a:r>
            <a:br>
              <a:rPr dirty="0"/>
            </a:br>
            <a:br>
              <a:rPr dirty="0"/>
            </a:br>
            <a:r>
              <a:rPr dirty="0"/>
              <a:t>sin(</a:t>
            </a:r>
            <a:r>
              <a:rPr i="1" dirty="0">
                <a:latin typeface="Goudy Old Style Italic"/>
                <a:ea typeface="Goudy Old Style Italic"/>
                <a:cs typeface="Goudy Old Style Italic"/>
                <a:sym typeface="Goudy Old Style Italic"/>
              </a:rPr>
              <a:t>x</a:t>
            </a:r>
            <a:r>
              <a:rPr dirty="0"/>
              <a:t>) = 0.6</a:t>
            </a:r>
            <a:br>
              <a:rPr dirty="0"/>
            </a:br>
            <a:br>
              <a:rPr dirty="0"/>
            </a:br>
            <a:r>
              <a:rPr b="1" dirty="0">
                <a:solidFill>
                  <a:srgbClr val="A71500"/>
                </a:solidFill>
              </a:rPr>
              <a:t>cos(</a:t>
            </a:r>
            <a:r>
              <a:rPr b="1" i="1" dirty="0">
                <a:solidFill>
                  <a:srgbClr val="A71500"/>
                </a:solidFill>
                <a:latin typeface="Times New Roman"/>
                <a:ea typeface="Times New Roman"/>
                <a:cs typeface="Times New Roman"/>
                <a:sym typeface="Times New Roman"/>
              </a:rPr>
              <a:t>x</a:t>
            </a:r>
            <a:r>
              <a:rPr b="1" dirty="0">
                <a:solidFill>
                  <a:srgbClr val="A71500"/>
                </a:solidFill>
              </a:rPr>
              <a:t>) = </a:t>
            </a:r>
            <a:r>
              <a:rPr b="1" dirty="0">
                <a:solidFill>
                  <a:srgbClr val="A71500"/>
                </a:solidFill>
                <a:latin typeface="Times New Roman"/>
                <a:ea typeface="Times New Roman"/>
                <a:cs typeface="Times New Roman"/>
                <a:sym typeface="Times New Roman"/>
              </a:rPr>
              <a:t>-</a:t>
            </a:r>
            <a:r>
              <a:rPr b="1" dirty="0">
                <a:solidFill>
                  <a:srgbClr val="A71500"/>
                </a:solidFill>
              </a:rPr>
              <a:t>0.25</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 name="Image" descr="Image"/>
          <p:cNvPicPr>
            <a:picLocks noChangeAspect="1"/>
          </p:cNvPicPr>
          <p:nvPr/>
        </p:nvPicPr>
        <p:blipFill>
          <a:blip r:embed="rId2"/>
          <a:stretch>
            <a:fillRect/>
          </a:stretch>
        </p:blipFill>
        <p:spPr>
          <a:xfrm>
            <a:off x="4049486" y="1638300"/>
            <a:ext cx="4093029" cy="3581401"/>
          </a:xfrm>
          <a:prstGeom prst="rect">
            <a:avLst/>
          </a:prstGeom>
          <a:ln w="12700">
            <a:miter lim="400000"/>
          </a:ln>
        </p:spPr>
      </p:pic>
      <p:sp>
        <p:nvSpPr>
          <p:cNvPr id="492" name="Task 8:  Place Joe in a position on Euclid Parkway to estimate the solution to the following equations:  sin(x) = 0.6  cos(x) = -0.25"/>
          <p:cNvSpPr txBox="1">
            <a:spLocks noGrp="1"/>
          </p:cNvSpPr>
          <p:nvPr>
            <p:ph type="body" sz="half" idx="1"/>
          </p:nvPr>
        </p:nvSpPr>
        <p:spPr>
          <a:xfrm>
            <a:off x="1596305" y="577454"/>
            <a:ext cx="8999390" cy="2544914"/>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8</a:t>
            </a:r>
            <a:r>
              <a:rPr u="sng" dirty="0"/>
              <a:t>:</a:t>
            </a:r>
            <a:r>
              <a:rPr dirty="0"/>
              <a:t>  Place Joe in a position on Euclid Parkway to estimate the solution to the following equations:</a:t>
            </a:r>
            <a:br>
              <a:rPr dirty="0"/>
            </a:br>
            <a:br>
              <a:rPr dirty="0"/>
            </a:br>
            <a:r>
              <a:rPr dirty="0"/>
              <a:t>sin(</a:t>
            </a:r>
            <a:r>
              <a:rPr i="1" dirty="0">
                <a:latin typeface="Goudy Old Style Italic"/>
                <a:ea typeface="Goudy Old Style Italic"/>
                <a:cs typeface="Goudy Old Style Italic"/>
                <a:sym typeface="Goudy Old Style Italic"/>
              </a:rPr>
              <a:t>x</a:t>
            </a:r>
            <a:r>
              <a:rPr dirty="0"/>
              <a:t>) = 0.6</a:t>
            </a:r>
            <a:br>
              <a:rPr dirty="0"/>
            </a:br>
            <a:br>
              <a:rPr dirty="0"/>
            </a:br>
            <a:r>
              <a:rPr b="1" dirty="0">
                <a:solidFill>
                  <a:srgbClr val="A71500"/>
                </a:solidFill>
              </a:rPr>
              <a:t>cos(</a:t>
            </a:r>
            <a:r>
              <a:rPr b="1" i="1" dirty="0">
                <a:solidFill>
                  <a:srgbClr val="A71500"/>
                </a:solidFill>
                <a:latin typeface="Times New Roman"/>
                <a:ea typeface="Times New Roman"/>
                <a:cs typeface="Times New Roman"/>
                <a:sym typeface="Times New Roman"/>
              </a:rPr>
              <a:t>x</a:t>
            </a:r>
            <a:r>
              <a:rPr b="1" dirty="0">
                <a:solidFill>
                  <a:srgbClr val="A71500"/>
                </a:solidFill>
              </a:rPr>
              <a:t>) = </a:t>
            </a:r>
            <a:r>
              <a:rPr b="1" dirty="0">
                <a:solidFill>
                  <a:srgbClr val="A71500"/>
                </a:solidFill>
                <a:latin typeface="Times New Roman"/>
                <a:ea typeface="Times New Roman"/>
                <a:cs typeface="Times New Roman"/>
                <a:sym typeface="Times New Roman"/>
              </a:rPr>
              <a:t>-</a:t>
            </a:r>
            <a:r>
              <a:rPr b="1" dirty="0">
                <a:solidFill>
                  <a:srgbClr val="A71500"/>
                </a:solidFill>
              </a:rPr>
              <a:t>0.25</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4" name="Image" descr="Image"/>
          <p:cNvPicPr>
            <a:picLocks noChangeAspect="1"/>
          </p:cNvPicPr>
          <p:nvPr/>
        </p:nvPicPr>
        <p:blipFill>
          <a:blip r:embed="rId2"/>
          <a:stretch>
            <a:fillRect/>
          </a:stretch>
        </p:blipFill>
        <p:spPr>
          <a:xfrm>
            <a:off x="4049486" y="1638300"/>
            <a:ext cx="4093029" cy="3581401"/>
          </a:xfrm>
          <a:prstGeom prst="rect">
            <a:avLst/>
          </a:prstGeom>
          <a:ln w="12700">
            <a:miter lim="400000"/>
          </a:ln>
        </p:spPr>
      </p:pic>
      <p:sp>
        <p:nvSpPr>
          <p:cNvPr id="495" name="Task 8:  Place Joe in a position on Euclid Parkway to estimate the solution to the following equations:  sin(x) = 0.6  cos(x) = -0.25"/>
          <p:cNvSpPr txBox="1">
            <a:spLocks noGrp="1"/>
          </p:cNvSpPr>
          <p:nvPr>
            <p:ph type="body" sz="half" idx="1"/>
          </p:nvPr>
        </p:nvSpPr>
        <p:spPr>
          <a:xfrm>
            <a:off x="1596305" y="577454"/>
            <a:ext cx="8999390" cy="2544914"/>
          </a:xfrm>
          <a:prstGeom prst="rect">
            <a:avLst/>
          </a:prstGeom>
        </p:spPr>
        <p:txBody>
          <a:bodyPr/>
          <a:lstStyle/>
          <a:p>
            <a:pPr marL="0" indent="0">
              <a:buNone/>
              <a:defRPr>
                <a:latin typeface="Goudy Old Style"/>
                <a:ea typeface="Goudy Old Style"/>
                <a:cs typeface="Goudy Old Style"/>
                <a:sym typeface="Goudy Old Style"/>
              </a:defRPr>
            </a:pPr>
            <a:r>
              <a:rPr u="sng" dirty="0">
                <a:latin typeface="Goudy Old Style Italic"/>
                <a:ea typeface="Goudy Old Style Italic"/>
                <a:cs typeface="Goudy Old Style Italic"/>
                <a:sym typeface="Goudy Old Style Italic"/>
              </a:rPr>
              <a:t>Task 8</a:t>
            </a:r>
            <a:r>
              <a:rPr u="sng" dirty="0"/>
              <a:t>:</a:t>
            </a:r>
            <a:r>
              <a:rPr dirty="0"/>
              <a:t>  Place Joe in a position on Euclid Parkway to estimate the solution to the following equations:</a:t>
            </a:r>
            <a:br>
              <a:rPr dirty="0"/>
            </a:br>
            <a:br>
              <a:rPr dirty="0"/>
            </a:br>
            <a:r>
              <a:rPr dirty="0"/>
              <a:t>sin(</a:t>
            </a:r>
            <a:r>
              <a:rPr i="1" dirty="0">
                <a:latin typeface="Goudy Old Style Italic"/>
                <a:ea typeface="Goudy Old Style Italic"/>
                <a:cs typeface="Goudy Old Style Italic"/>
                <a:sym typeface="Goudy Old Style Italic"/>
              </a:rPr>
              <a:t>x</a:t>
            </a:r>
            <a:r>
              <a:rPr dirty="0"/>
              <a:t>) = 0.6</a:t>
            </a:r>
            <a:br>
              <a:rPr dirty="0"/>
            </a:br>
            <a:br>
              <a:rPr dirty="0"/>
            </a:br>
            <a:r>
              <a:rPr b="1" dirty="0">
                <a:solidFill>
                  <a:srgbClr val="A71500"/>
                </a:solidFill>
              </a:rPr>
              <a:t>cos(</a:t>
            </a:r>
            <a:r>
              <a:rPr b="1" i="1" dirty="0">
                <a:solidFill>
                  <a:srgbClr val="A71500"/>
                </a:solidFill>
                <a:latin typeface="Times New Roman"/>
                <a:ea typeface="Times New Roman"/>
                <a:cs typeface="Times New Roman"/>
                <a:sym typeface="Times New Roman"/>
              </a:rPr>
              <a:t>x</a:t>
            </a:r>
            <a:r>
              <a:rPr b="1" dirty="0">
                <a:solidFill>
                  <a:srgbClr val="A71500"/>
                </a:solidFill>
              </a:rPr>
              <a:t>) = </a:t>
            </a:r>
            <a:r>
              <a:rPr b="1" dirty="0">
                <a:solidFill>
                  <a:srgbClr val="A71500"/>
                </a:solidFill>
                <a:latin typeface="Times New Roman"/>
                <a:ea typeface="Times New Roman"/>
                <a:cs typeface="Times New Roman"/>
                <a:sym typeface="Times New Roman"/>
              </a:rPr>
              <a:t>-</a:t>
            </a:r>
            <a:r>
              <a:rPr b="1" dirty="0">
                <a:solidFill>
                  <a:srgbClr val="A71500"/>
                </a:solidFill>
              </a:rPr>
              <a:t>0.25</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 name="Task 9:  Use the circle below to illustrate what the values 2.5 and 0.6 represent in the equality sin(2.5) = 0.6"/>
          <p:cNvSpPr txBox="1">
            <a:spLocks noGrp="1"/>
          </p:cNvSpPr>
          <p:nvPr>
            <p:ph type="body" sz="quarter" idx="1"/>
          </p:nvPr>
        </p:nvSpPr>
        <p:spPr>
          <a:xfrm>
            <a:off x="1596305" y="606700"/>
            <a:ext cx="8999390" cy="1125013"/>
          </a:xfrm>
          <a:prstGeom prst="rect">
            <a:avLst/>
          </a:prstGeom>
        </p:spPr>
        <p:txBody>
          <a:bodyPr/>
          <a:lstStyle/>
          <a:p>
            <a:pPr marL="0" indent="0">
              <a:buNone/>
              <a:defRPr>
                <a:latin typeface="Goudy Old Style"/>
                <a:ea typeface="Goudy Old Style"/>
                <a:cs typeface="Goudy Old Style"/>
                <a:sym typeface="Goudy Old Style"/>
              </a:defRPr>
            </a:pPr>
            <a:r>
              <a:rPr u="sng">
                <a:latin typeface="Goudy Old Style Italic"/>
                <a:ea typeface="Goudy Old Style Italic"/>
                <a:cs typeface="Goudy Old Style Italic"/>
                <a:sym typeface="Goudy Old Style Italic"/>
              </a:rPr>
              <a:t>Task 9:</a:t>
            </a:r>
            <a:r>
              <a:rPr>
                <a:latin typeface="Goudy Old Style Italic"/>
                <a:ea typeface="Goudy Old Style Italic"/>
                <a:cs typeface="Goudy Old Style Italic"/>
                <a:sym typeface="Goudy Old Style Italic"/>
              </a:rPr>
              <a:t>  </a:t>
            </a:r>
            <a:r>
              <a:t>Use the circle below to illustrate what the values 2.5 and 0.6 represent in the equality sin(2.5) = 0.6</a:t>
            </a:r>
          </a:p>
        </p:txBody>
      </p:sp>
      <p:pic>
        <p:nvPicPr>
          <p:cNvPr id="498" name="Image" descr="Image"/>
          <p:cNvPicPr>
            <a:picLocks noChangeAspect="1"/>
          </p:cNvPicPr>
          <p:nvPr/>
        </p:nvPicPr>
        <p:blipFill>
          <a:blip r:embed="rId2"/>
          <a:stretch>
            <a:fillRect/>
          </a:stretch>
        </p:blipFill>
        <p:spPr>
          <a:xfrm>
            <a:off x="4120076" y="1822045"/>
            <a:ext cx="3951849" cy="321391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 name="2.5 radius lengths"/>
          <p:cNvSpPr txBox="1"/>
          <p:nvPr/>
        </p:nvSpPr>
        <p:spPr>
          <a:xfrm>
            <a:off x="6950027" y="1970919"/>
            <a:ext cx="1671016" cy="303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p>
            <a:pPr defTabSz="562550">
              <a:defRPr sz="2400" b="1">
                <a:solidFill>
                  <a:srgbClr val="0433FF"/>
                </a:solidFill>
                <a:latin typeface="Times New Roman"/>
                <a:ea typeface="Times New Roman"/>
                <a:cs typeface="Times New Roman"/>
                <a:sym typeface="Times New Roman"/>
              </a:defRPr>
            </a:pPr>
            <a:r>
              <a:rPr sz="1687"/>
              <a:t>2.5</a:t>
            </a:r>
            <a:r>
              <a:rPr sz="1687" i="1"/>
              <a:t> </a:t>
            </a:r>
            <a:r>
              <a:rPr sz="1687"/>
              <a:t>radius lengths</a:t>
            </a:r>
          </a:p>
        </p:txBody>
      </p:sp>
      <p:pic>
        <p:nvPicPr>
          <p:cNvPr id="501" name="Image" descr="Image"/>
          <p:cNvPicPr>
            <a:picLocks noChangeAspect="1"/>
          </p:cNvPicPr>
          <p:nvPr/>
        </p:nvPicPr>
        <p:blipFill>
          <a:blip r:embed="rId2"/>
          <a:stretch>
            <a:fillRect/>
          </a:stretch>
        </p:blipFill>
        <p:spPr>
          <a:xfrm>
            <a:off x="4120243" y="1822180"/>
            <a:ext cx="3951515" cy="3213640"/>
          </a:xfrm>
          <a:prstGeom prst="rect">
            <a:avLst/>
          </a:prstGeom>
          <a:ln w="12700">
            <a:miter lim="400000"/>
          </a:ln>
        </p:spPr>
      </p:pic>
      <p:sp>
        <p:nvSpPr>
          <p:cNvPr id="502" name="Task 9:  Use the circle below to illustrate what the values 2.5 and 0.6 represent in the equality sin(2.5) = 0.6"/>
          <p:cNvSpPr txBox="1">
            <a:spLocks noGrp="1"/>
          </p:cNvSpPr>
          <p:nvPr>
            <p:ph type="body" sz="quarter" idx="1"/>
          </p:nvPr>
        </p:nvSpPr>
        <p:spPr>
          <a:xfrm>
            <a:off x="1596305" y="606700"/>
            <a:ext cx="8999390" cy="1125013"/>
          </a:xfrm>
          <a:prstGeom prst="rect">
            <a:avLst/>
          </a:prstGeom>
        </p:spPr>
        <p:txBody>
          <a:bodyPr/>
          <a:lstStyle/>
          <a:p>
            <a:pPr marL="0" indent="0">
              <a:buNone/>
              <a:defRPr>
                <a:latin typeface="Goudy Old Style"/>
                <a:ea typeface="Goudy Old Style"/>
                <a:cs typeface="Goudy Old Style"/>
                <a:sym typeface="Goudy Old Style"/>
              </a:defRPr>
            </a:pPr>
            <a:r>
              <a:rPr u="sng">
                <a:latin typeface="Goudy Old Style Italic"/>
                <a:ea typeface="Goudy Old Style Italic"/>
                <a:cs typeface="Goudy Old Style Italic"/>
                <a:sym typeface="Goudy Old Style Italic"/>
              </a:rPr>
              <a:t>Task 9:</a:t>
            </a:r>
            <a:r>
              <a:rPr>
                <a:latin typeface="Goudy Old Style Italic"/>
                <a:ea typeface="Goudy Old Style Italic"/>
                <a:cs typeface="Goudy Old Style Italic"/>
                <a:sym typeface="Goudy Old Style Italic"/>
              </a:rPr>
              <a:t>  </a:t>
            </a:r>
            <a:r>
              <a:t>Use the circle below to illustrate what the values 2.5 and 0.6 represent in the equality sin(2.5) = 0.6</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450805-083C-264A-81C2-FACD92085698}"/>
              </a:ext>
            </a:extLst>
          </p:cNvPr>
          <p:cNvSpPr/>
          <p:nvPr/>
        </p:nvSpPr>
        <p:spPr>
          <a:xfrm>
            <a:off x="0" y="0"/>
            <a:ext cx="12192000" cy="6858000"/>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8976BD-6134-5645-A935-EC8E2EEB9A61}"/>
              </a:ext>
            </a:extLst>
          </p:cNvPr>
          <p:cNvSpPr>
            <a:spLocks noGrp="1"/>
          </p:cNvSpPr>
          <p:nvPr>
            <p:ph type="title"/>
          </p:nvPr>
        </p:nvSpPr>
        <p:spPr>
          <a:xfrm>
            <a:off x="838200" y="2766218"/>
            <a:ext cx="10515600" cy="1325563"/>
          </a:xfrm>
        </p:spPr>
        <p:txBody>
          <a:bodyPr>
            <a:normAutofit fontScale="90000"/>
          </a:bodyPr>
          <a:lstStyle/>
          <a:p>
            <a:pPr algn="ctr"/>
            <a:r>
              <a:rPr lang="en-US" sz="5400" dirty="0">
                <a:solidFill>
                  <a:schemeClr val="bg1"/>
                </a:solidFill>
                <a:latin typeface="Goudy Old Style" panose="02020502050305020303" pitchFamily="18" charset="77"/>
              </a:rPr>
              <a:t>Why is it important to conduct a conceptual analysis?</a:t>
            </a:r>
          </a:p>
        </p:txBody>
      </p:sp>
    </p:spTree>
    <p:extLst>
      <p:ext uri="{BB962C8B-B14F-4D97-AF65-F5344CB8AC3E}">
        <p14:creationId xmlns:p14="http://schemas.microsoft.com/office/powerpoint/2010/main" val="2079627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4" name="Image" descr="Image"/>
          <p:cNvPicPr>
            <a:picLocks noChangeAspect="1"/>
          </p:cNvPicPr>
          <p:nvPr/>
        </p:nvPicPr>
        <p:blipFill>
          <a:blip r:embed="rId2"/>
          <a:stretch>
            <a:fillRect/>
          </a:stretch>
        </p:blipFill>
        <p:spPr>
          <a:xfrm>
            <a:off x="4120243" y="1822180"/>
            <a:ext cx="3951515" cy="3213640"/>
          </a:xfrm>
          <a:prstGeom prst="rect">
            <a:avLst/>
          </a:prstGeom>
          <a:ln w="12700">
            <a:miter lim="400000"/>
          </a:ln>
        </p:spPr>
      </p:pic>
      <p:sp>
        <p:nvSpPr>
          <p:cNvPr id="505" name="2.5 radius lengths"/>
          <p:cNvSpPr txBox="1"/>
          <p:nvPr/>
        </p:nvSpPr>
        <p:spPr>
          <a:xfrm>
            <a:off x="6950027" y="1970919"/>
            <a:ext cx="1671016" cy="303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p>
            <a:pPr defTabSz="562550">
              <a:defRPr sz="2400" b="1">
                <a:solidFill>
                  <a:srgbClr val="0433FF"/>
                </a:solidFill>
                <a:latin typeface="Times New Roman"/>
                <a:ea typeface="Times New Roman"/>
                <a:cs typeface="Times New Roman"/>
                <a:sym typeface="Times New Roman"/>
              </a:defRPr>
            </a:pPr>
            <a:r>
              <a:rPr sz="1687"/>
              <a:t>2.5</a:t>
            </a:r>
            <a:r>
              <a:rPr sz="1687" i="1"/>
              <a:t> </a:t>
            </a:r>
            <a:r>
              <a:rPr sz="1687"/>
              <a:t>radius lengths</a:t>
            </a:r>
          </a:p>
        </p:txBody>
      </p:sp>
      <p:sp>
        <p:nvSpPr>
          <p:cNvPr id="506" name="0.6 radius…"/>
          <p:cNvSpPr txBox="1"/>
          <p:nvPr/>
        </p:nvSpPr>
        <p:spPr>
          <a:xfrm>
            <a:off x="3832609" y="2711966"/>
            <a:ext cx="1010578" cy="563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771" tIns="21771" rIns="21771" bIns="21771" anchor="ctr">
            <a:spAutoFit/>
          </a:bodyPr>
          <a:lstStyle/>
          <a:p>
            <a:pPr defTabSz="562550">
              <a:defRPr sz="2400" b="1">
                <a:solidFill>
                  <a:srgbClr val="FF2600"/>
                </a:solidFill>
                <a:latin typeface="Times New Roman"/>
                <a:ea typeface="Times New Roman"/>
                <a:cs typeface="Times New Roman"/>
                <a:sym typeface="Times New Roman"/>
              </a:defRPr>
            </a:pPr>
            <a:r>
              <a:rPr sz="1687"/>
              <a:t>0.6</a:t>
            </a:r>
            <a:r>
              <a:rPr sz="1687" i="1"/>
              <a:t> </a:t>
            </a:r>
            <a:r>
              <a:rPr sz="1687"/>
              <a:t>radius </a:t>
            </a:r>
          </a:p>
          <a:p>
            <a:pPr defTabSz="562550">
              <a:defRPr sz="2400" b="1">
                <a:solidFill>
                  <a:srgbClr val="FF2600"/>
                </a:solidFill>
                <a:latin typeface="Times New Roman"/>
                <a:ea typeface="Times New Roman"/>
                <a:cs typeface="Times New Roman"/>
                <a:sym typeface="Times New Roman"/>
              </a:defRPr>
            </a:pPr>
            <a:r>
              <a:rPr sz="1687"/>
              <a:t>length</a:t>
            </a:r>
          </a:p>
        </p:txBody>
      </p:sp>
      <p:sp>
        <p:nvSpPr>
          <p:cNvPr id="507" name="Task 9:  Use the circle below to illustrate what the values 2.5 and 0.6 represent in the equality sin(2.5) = 0.6"/>
          <p:cNvSpPr txBox="1">
            <a:spLocks noGrp="1"/>
          </p:cNvSpPr>
          <p:nvPr>
            <p:ph type="body" sz="quarter" idx="1"/>
          </p:nvPr>
        </p:nvSpPr>
        <p:spPr>
          <a:xfrm>
            <a:off x="1596305" y="606700"/>
            <a:ext cx="8999390" cy="1125013"/>
          </a:xfrm>
          <a:prstGeom prst="rect">
            <a:avLst/>
          </a:prstGeom>
        </p:spPr>
        <p:txBody>
          <a:bodyPr/>
          <a:lstStyle/>
          <a:p>
            <a:pPr marL="0" indent="0">
              <a:buNone/>
              <a:defRPr>
                <a:latin typeface="Goudy Old Style"/>
                <a:ea typeface="Goudy Old Style"/>
                <a:cs typeface="Goudy Old Style"/>
                <a:sym typeface="Goudy Old Style"/>
              </a:defRPr>
            </a:pPr>
            <a:r>
              <a:rPr u="sng">
                <a:latin typeface="Goudy Old Style Italic"/>
                <a:ea typeface="Goudy Old Style Italic"/>
                <a:cs typeface="Goudy Old Style Italic"/>
                <a:sym typeface="Goudy Old Style Italic"/>
              </a:rPr>
              <a:t>Task 9:</a:t>
            </a:r>
            <a:r>
              <a:rPr>
                <a:latin typeface="Goudy Old Style Italic"/>
                <a:ea typeface="Goudy Old Style Italic"/>
                <a:cs typeface="Goudy Old Style Italic"/>
                <a:sym typeface="Goudy Old Style Italic"/>
              </a:rPr>
              <a:t>  </a:t>
            </a:r>
            <a:r>
              <a:t>Use the circle below to illustrate what the values 2.5 and 0.6 represent in the equality sin(2.5) = 0.6</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 name="Task 10:  Use the circle below to illustrate what the values 3.77 and -0.809 represent in the equality cos(3.77) = -0.809."/>
          <p:cNvSpPr txBox="1">
            <a:spLocks noGrp="1"/>
          </p:cNvSpPr>
          <p:nvPr>
            <p:ph type="body" sz="quarter" idx="1"/>
          </p:nvPr>
        </p:nvSpPr>
        <p:spPr>
          <a:xfrm>
            <a:off x="881976" y="339360"/>
            <a:ext cx="10427287" cy="892107"/>
          </a:xfrm>
          <a:prstGeom prst="rect">
            <a:avLst/>
          </a:prstGeom>
        </p:spPr>
        <p:txBody>
          <a:bodyPr>
            <a:normAutofit/>
          </a:bodyPr>
          <a:lstStyle/>
          <a:p>
            <a:pPr marL="0" indent="0">
              <a:buNone/>
              <a:defRPr>
                <a:latin typeface="Goudy Old Style"/>
                <a:ea typeface="Goudy Old Style"/>
                <a:cs typeface="Goudy Old Style"/>
                <a:sym typeface="Goudy Old Style"/>
              </a:defRPr>
            </a:pPr>
            <a:r>
              <a:rPr sz="2600" u="sng" dirty="0">
                <a:latin typeface="Goudy Old Style Italic"/>
                <a:ea typeface="Goudy Old Style Italic"/>
                <a:cs typeface="Goudy Old Style Italic"/>
                <a:sym typeface="Goudy Old Style Italic"/>
              </a:rPr>
              <a:t>Task 10:</a:t>
            </a:r>
            <a:r>
              <a:rPr sz="2600" dirty="0">
                <a:latin typeface="Goudy Old Style Italic"/>
                <a:ea typeface="Goudy Old Style Italic"/>
                <a:cs typeface="Goudy Old Style Italic"/>
                <a:sym typeface="Goudy Old Style Italic"/>
              </a:rPr>
              <a:t>  </a:t>
            </a:r>
            <a:r>
              <a:rPr sz="2600" dirty="0"/>
              <a:t>Use the circle below to illustrate what the values 3.77 and -0.809 represent in the equality cos(3.77) = -0.809.</a:t>
            </a:r>
          </a:p>
        </p:txBody>
      </p:sp>
      <p:pic>
        <p:nvPicPr>
          <p:cNvPr id="510" name="Image" descr="Image"/>
          <p:cNvPicPr>
            <a:picLocks noChangeAspect="1"/>
          </p:cNvPicPr>
          <p:nvPr/>
        </p:nvPicPr>
        <p:blipFill>
          <a:blip r:embed="rId2"/>
          <a:stretch>
            <a:fillRect/>
          </a:stretch>
        </p:blipFill>
        <p:spPr>
          <a:xfrm>
            <a:off x="2054678" y="4181861"/>
            <a:ext cx="2649913" cy="2459060"/>
          </a:xfrm>
          <a:prstGeom prst="rect">
            <a:avLst/>
          </a:prstGeom>
          <a:ln w="12700">
            <a:miter lim="400000"/>
          </a:ln>
        </p:spPr>
      </p:pic>
      <p:pic>
        <p:nvPicPr>
          <p:cNvPr id="511" name="Image" descr="Image"/>
          <p:cNvPicPr>
            <a:picLocks noChangeAspect="1"/>
          </p:cNvPicPr>
          <p:nvPr/>
        </p:nvPicPr>
        <p:blipFill>
          <a:blip r:embed="rId3"/>
          <a:stretch>
            <a:fillRect/>
          </a:stretch>
        </p:blipFill>
        <p:spPr>
          <a:xfrm>
            <a:off x="4770284" y="4181508"/>
            <a:ext cx="2650672" cy="2459765"/>
          </a:xfrm>
          <a:prstGeom prst="rect">
            <a:avLst/>
          </a:prstGeom>
          <a:ln w="12700">
            <a:miter lim="400000"/>
          </a:ln>
        </p:spPr>
      </p:pic>
      <p:pic>
        <p:nvPicPr>
          <p:cNvPr id="512" name="Image" descr="Image"/>
          <p:cNvPicPr>
            <a:picLocks noChangeAspect="1"/>
          </p:cNvPicPr>
          <p:nvPr/>
        </p:nvPicPr>
        <p:blipFill>
          <a:blip r:embed="rId4"/>
          <a:stretch>
            <a:fillRect/>
          </a:stretch>
        </p:blipFill>
        <p:spPr>
          <a:xfrm>
            <a:off x="7486650" y="4181508"/>
            <a:ext cx="2650672" cy="2459765"/>
          </a:xfrm>
          <a:prstGeom prst="rect">
            <a:avLst/>
          </a:prstGeom>
          <a:ln w="12700">
            <a:miter lim="400000"/>
          </a:ln>
        </p:spPr>
      </p:pic>
      <p:sp>
        <p:nvSpPr>
          <p:cNvPr id="513" name="Task 11:  Use the circle below to draw the terminal ray of the angle with a measure of θ radians that satisfies the property cos(θ) = 1/2."/>
          <p:cNvSpPr txBox="1"/>
          <p:nvPr/>
        </p:nvSpPr>
        <p:spPr>
          <a:xfrm>
            <a:off x="881973" y="1251650"/>
            <a:ext cx="10427290" cy="13015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1771" tIns="21771" rIns="21771" bIns="21771" anchor="ctr"/>
          <a:lstStyle/>
          <a:p>
            <a:pPr defTabSz="562550">
              <a:spcBef>
                <a:spcPts val="2320"/>
              </a:spcBef>
              <a:defRPr sz="4000">
                <a:latin typeface="Goudy Old Style"/>
                <a:ea typeface="Goudy Old Style"/>
                <a:cs typeface="Goudy Old Style"/>
                <a:sym typeface="Goudy Old Style"/>
              </a:defRPr>
            </a:pPr>
            <a:r>
              <a:rPr sz="2600" u="sng" dirty="0">
                <a:latin typeface="Goudy Old Style Italic"/>
                <a:ea typeface="Goudy Old Style Italic"/>
                <a:cs typeface="Goudy Old Style Italic"/>
                <a:sym typeface="Goudy Old Style Italic"/>
              </a:rPr>
              <a:t>Task 11:</a:t>
            </a:r>
            <a:r>
              <a:rPr sz="2600" dirty="0"/>
              <a:t>  Use the circle below to draw the terminal ray of the angle with a measure of </a:t>
            </a:r>
            <a:r>
              <a:rPr sz="2600" i="1" dirty="0" err="1">
                <a:latin typeface="Goudy Old Style Italic"/>
                <a:ea typeface="Goudy Old Style Italic"/>
                <a:cs typeface="Goudy Old Style Italic"/>
                <a:sym typeface="Goudy Old Style Italic"/>
              </a:rPr>
              <a:t>θ</a:t>
            </a:r>
            <a:r>
              <a:rPr sz="2600" dirty="0">
                <a:latin typeface="Goudy Old Style Italic"/>
                <a:ea typeface="Goudy Old Style Italic"/>
                <a:cs typeface="Goudy Old Style Italic"/>
                <a:sym typeface="Goudy Old Style Italic"/>
              </a:rPr>
              <a:t> </a:t>
            </a:r>
            <a:r>
              <a:rPr sz="2600" dirty="0"/>
              <a:t>radians that satisfies the property cos(</a:t>
            </a:r>
            <a:r>
              <a:rPr sz="2600" i="1" dirty="0" err="1">
                <a:latin typeface="Goudy Old Style Italic"/>
                <a:ea typeface="Goudy Old Style Italic"/>
                <a:cs typeface="Goudy Old Style Italic"/>
                <a:sym typeface="Goudy Old Style Italic"/>
              </a:rPr>
              <a:t>θ</a:t>
            </a:r>
            <a:r>
              <a:rPr sz="2600" dirty="0"/>
              <a:t>) = 1/2.</a:t>
            </a:r>
          </a:p>
        </p:txBody>
      </p:sp>
      <p:sp>
        <p:nvSpPr>
          <p:cNvPr id="8" name="Task 11:  Use the circle below to draw the terminal ray of the angle with a measure of θ radians that satisfies the property cos(θ) = 1/2.">
            <a:extLst>
              <a:ext uri="{FF2B5EF4-FFF2-40B4-BE49-F238E27FC236}">
                <a16:creationId xmlns:a16="http://schemas.microsoft.com/office/drawing/2014/main" id="{027C922A-FC9B-0A49-B617-17F59C3294FE}"/>
              </a:ext>
            </a:extLst>
          </p:cNvPr>
          <p:cNvSpPr txBox="1"/>
          <p:nvPr/>
        </p:nvSpPr>
        <p:spPr>
          <a:xfrm>
            <a:off x="881973" y="2553153"/>
            <a:ext cx="10427290" cy="13015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1771" tIns="21771" rIns="21771" bIns="21771" anchor="ctr"/>
          <a:lstStyle/>
          <a:p>
            <a:pPr defTabSz="562550">
              <a:spcBef>
                <a:spcPts val="2320"/>
              </a:spcBef>
              <a:defRPr sz="4000">
                <a:latin typeface="Goudy Old Style"/>
                <a:ea typeface="Goudy Old Style"/>
                <a:cs typeface="Goudy Old Style"/>
                <a:sym typeface="Goudy Old Style"/>
              </a:defRPr>
            </a:pPr>
            <a:r>
              <a:rPr sz="2600" u="sng" dirty="0">
                <a:latin typeface="Goudy Old Style Italic"/>
                <a:ea typeface="Goudy Old Style Italic"/>
                <a:cs typeface="Goudy Old Style Italic"/>
                <a:sym typeface="Goudy Old Style Italic"/>
              </a:rPr>
              <a:t>Task </a:t>
            </a:r>
            <a:r>
              <a:rPr lang="en-US" sz="2600" u="sng" dirty="0">
                <a:latin typeface="Goudy Old Style Italic"/>
                <a:ea typeface="Goudy Old Style Italic"/>
                <a:cs typeface="Goudy Old Style Italic"/>
                <a:sym typeface="Goudy Old Style Italic"/>
              </a:rPr>
              <a:t>12</a:t>
            </a:r>
            <a:r>
              <a:rPr sz="2600" u="sng" dirty="0">
                <a:latin typeface="Goudy Old Style Italic"/>
                <a:ea typeface="Goudy Old Style Italic"/>
                <a:cs typeface="Goudy Old Style Italic"/>
                <a:sym typeface="Goudy Old Style Italic"/>
              </a:rPr>
              <a:t>:</a:t>
            </a:r>
            <a:r>
              <a:rPr sz="2600" dirty="0"/>
              <a:t>  Use the circle below to draw the terminal ray of the angle with a measure of </a:t>
            </a:r>
            <a:r>
              <a:rPr sz="2600" i="1" dirty="0" err="1">
                <a:latin typeface="Goudy Old Style Italic"/>
                <a:ea typeface="Goudy Old Style Italic"/>
                <a:cs typeface="Goudy Old Style Italic"/>
                <a:sym typeface="Goudy Old Style Italic"/>
              </a:rPr>
              <a:t>θ</a:t>
            </a:r>
            <a:r>
              <a:rPr sz="2600" dirty="0">
                <a:latin typeface="Goudy Old Style Italic"/>
                <a:ea typeface="Goudy Old Style Italic"/>
                <a:cs typeface="Goudy Old Style Italic"/>
                <a:sym typeface="Goudy Old Style Italic"/>
              </a:rPr>
              <a:t> </a:t>
            </a:r>
            <a:r>
              <a:rPr sz="2600" dirty="0"/>
              <a:t>radians that satisfies the property </a:t>
            </a:r>
            <a:r>
              <a:rPr lang="en-US" sz="2600" dirty="0"/>
              <a:t>sin</a:t>
            </a:r>
            <a:r>
              <a:rPr sz="2600" dirty="0"/>
              <a:t>(</a:t>
            </a:r>
            <a:r>
              <a:rPr sz="2600" i="1" dirty="0" err="1">
                <a:latin typeface="Goudy Old Style Italic"/>
                <a:ea typeface="Goudy Old Style Italic"/>
                <a:cs typeface="Goudy Old Style Italic"/>
                <a:sym typeface="Goudy Old Style Italic"/>
              </a:rPr>
              <a:t>θ</a:t>
            </a:r>
            <a:r>
              <a:rPr sz="2600" dirty="0"/>
              <a:t>) = 1/</a:t>
            </a:r>
            <a:r>
              <a:rPr lang="en-US" sz="2600" dirty="0"/>
              <a:t>3</a:t>
            </a:r>
            <a:r>
              <a:rPr sz="2600" dirty="0"/>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509"/>
                                        </p:tgtEl>
                                        <p:attrNameLst>
                                          <p:attrName>style.visibility</p:attrName>
                                        </p:attrNameLst>
                                      </p:cBhvr>
                                      <p:to>
                                        <p:strVal val="visible"/>
                                      </p:to>
                                    </p:set>
                                    <p:animEffect transition="in" filter="dissolve">
                                      <p:cBhvr>
                                        <p:cTn id="7" dur="1000"/>
                                        <p:tgtEl>
                                          <p:spTgt spid="509"/>
                                        </p:tgtEl>
                                      </p:cBhvr>
                                    </p:animEffect>
                                  </p:childTnLst>
                                </p:cTn>
                              </p:par>
                            </p:childTnLst>
                          </p:cTn>
                        </p:par>
                        <p:par>
                          <p:cTn id="8" fill="hold">
                            <p:stCondLst>
                              <p:cond delay="1000"/>
                            </p:stCondLst>
                            <p:childTnLst>
                              <p:par>
                                <p:cTn id="9" presetID="9" presetClass="entr" fill="hold" grpId="0" nodeType="afterEffect">
                                  <p:stCondLst>
                                    <p:cond delay="0"/>
                                  </p:stCondLst>
                                  <p:iterate>
                                    <p:tmAbs val="0"/>
                                  </p:iterate>
                                  <p:childTnLst>
                                    <p:set>
                                      <p:cBhvr>
                                        <p:cTn id="10" fill="hold"/>
                                        <p:tgtEl>
                                          <p:spTgt spid="510"/>
                                        </p:tgtEl>
                                        <p:attrNameLst>
                                          <p:attrName>style.visibility</p:attrName>
                                        </p:attrNameLst>
                                      </p:cBhvr>
                                      <p:to>
                                        <p:strVal val="visible"/>
                                      </p:to>
                                    </p:set>
                                    <p:animEffect transition="in" filter="dissolve">
                                      <p:cBhvr>
                                        <p:cTn id="11" dur="1000"/>
                                        <p:tgtEl>
                                          <p:spTgt spid="510"/>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fill="hold" grpId="0" nodeType="clickEffect">
                                  <p:stCondLst>
                                    <p:cond delay="0"/>
                                  </p:stCondLst>
                                  <p:iterate>
                                    <p:tmAbs val="0"/>
                                  </p:iterate>
                                  <p:childTnLst>
                                    <p:set>
                                      <p:cBhvr>
                                        <p:cTn id="15" fill="hold"/>
                                        <p:tgtEl>
                                          <p:spTgt spid="513"/>
                                        </p:tgtEl>
                                        <p:attrNameLst>
                                          <p:attrName>style.visibility</p:attrName>
                                        </p:attrNameLst>
                                      </p:cBhvr>
                                      <p:to>
                                        <p:strVal val="visible"/>
                                      </p:to>
                                    </p:set>
                                    <p:animEffect transition="in" filter="dissolve">
                                      <p:cBhvr>
                                        <p:cTn id="16" dur="1000"/>
                                        <p:tgtEl>
                                          <p:spTgt spid="513"/>
                                        </p:tgtEl>
                                      </p:cBhvr>
                                    </p:animEffect>
                                  </p:childTnLst>
                                </p:cTn>
                              </p:par>
                            </p:childTnLst>
                          </p:cTn>
                        </p:par>
                        <p:par>
                          <p:cTn id="17" fill="hold">
                            <p:stCondLst>
                              <p:cond delay="1000"/>
                            </p:stCondLst>
                            <p:childTnLst>
                              <p:par>
                                <p:cTn id="18" presetID="9" presetClass="entr" fill="hold" grpId="0" nodeType="afterEffect">
                                  <p:stCondLst>
                                    <p:cond delay="0"/>
                                  </p:stCondLst>
                                  <p:iterate>
                                    <p:tmAbs val="0"/>
                                  </p:iterate>
                                  <p:childTnLst>
                                    <p:set>
                                      <p:cBhvr>
                                        <p:cTn id="19" fill="hold"/>
                                        <p:tgtEl>
                                          <p:spTgt spid="511"/>
                                        </p:tgtEl>
                                        <p:attrNameLst>
                                          <p:attrName>style.visibility</p:attrName>
                                        </p:attrNameLst>
                                      </p:cBhvr>
                                      <p:to>
                                        <p:strVal val="visible"/>
                                      </p:to>
                                    </p:set>
                                    <p:animEffect transition="in" filter="dissolve">
                                      <p:cBhvr>
                                        <p:cTn id="20" dur="1000"/>
                                        <p:tgtEl>
                                          <p:spTgt spid="511"/>
                                        </p:tgtEl>
                                      </p:cBhvr>
                                    </p:animEffect>
                                  </p:childTnLst>
                                </p:cTn>
                              </p:par>
                            </p:childTnLst>
                          </p:cTn>
                        </p:par>
                        <p:par>
                          <p:cTn id="21" fill="hold">
                            <p:stCondLst>
                              <p:cond delay="0"/>
                            </p:stCondLst>
                            <p:childTnLst>
                              <p:par>
                                <p:cTn id="22" presetID="9" presetClass="emph" fill="hold" grpId="1" nodeType="withEffect">
                                  <p:stCondLst>
                                    <p:cond delay="0"/>
                                  </p:stCondLst>
                                  <p:childTnLst>
                                    <p:set>
                                      <p:cBhvr>
                                        <p:cTn id="23" dur="indefinite" fill="hold"/>
                                        <p:tgtEl>
                                          <p:spTgt spid="509"/>
                                        </p:tgtEl>
                                        <p:attrNameLst>
                                          <p:attrName>style.opacity</p:attrName>
                                        </p:attrNameLst>
                                      </p:cBhvr>
                                      <p:to>
                                        <p:strVal val="0.20"/>
                                      </p:to>
                                    </p:set>
                                    <p:animEffect filter="image" prLst="opacity: 0.20; ">
                                      <p:cBhvr>
                                        <p:cTn id="24" dur="indefinite" fill="hold"/>
                                        <p:tgtEl>
                                          <p:spTgt spid="509"/>
                                        </p:tgtEl>
                                      </p:cBhvr>
                                    </p:animEffect>
                                  </p:childTnLst>
                                </p:cTn>
                              </p:par>
                            </p:childTnLst>
                          </p:cTn>
                        </p:par>
                        <p:par>
                          <p:cTn id="25" fill="hold">
                            <p:stCondLst>
                              <p:cond delay="0"/>
                            </p:stCondLst>
                            <p:childTnLst>
                              <p:par>
                                <p:cTn id="26" presetID="9" presetClass="emph" fill="hold" grpId="1" nodeType="withEffect">
                                  <p:stCondLst>
                                    <p:cond delay="0"/>
                                  </p:stCondLst>
                                  <p:childTnLst>
                                    <p:set>
                                      <p:cBhvr>
                                        <p:cTn id="27" dur="indefinite" fill="hold"/>
                                        <p:tgtEl>
                                          <p:spTgt spid="510"/>
                                        </p:tgtEl>
                                        <p:attrNameLst>
                                          <p:attrName>style.opacity</p:attrName>
                                        </p:attrNameLst>
                                      </p:cBhvr>
                                      <p:to>
                                        <p:strVal val="0.20"/>
                                      </p:to>
                                    </p:set>
                                    <p:animEffect filter="image" prLst="opacity: 0.20; ">
                                      <p:cBhvr>
                                        <p:cTn id="28" dur="indefinite" fill="hold"/>
                                        <p:tgtEl>
                                          <p:spTgt spid="510"/>
                                        </p:tgtEl>
                                      </p:cBhvr>
                                    </p:animEffect>
                                  </p:childTnLst>
                                </p:cTn>
                              </p:par>
                            </p:childTnLst>
                          </p:cTn>
                        </p:par>
                        <p:par>
                          <p:cTn id="29" fill="hold">
                            <p:stCondLst>
                              <p:cond delay="0"/>
                            </p:stCondLst>
                            <p:childTnLst>
                              <p:par>
                                <p:cTn id="30" presetID="9" presetClass="entr" fill="hold" grpId="0" nodeType="afterEffect">
                                  <p:stCondLst>
                                    <p:cond delay="0"/>
                                  </p:stCondLst>
                                  <p:iterate>
                                    <p:tmAbs val="0"/>
                                  </p:iterate>
                                  <p:childTnLst>
                                    <p:set>
                                      <p:cBhvr>
                                        <p:cTn id="31" fill="hold"/>
                                        <p:tgtEl>
                                          <p:spTgt spid="512"/>
                                        </p:tgtEl>
                                        <p:attrNameLst>
                                          <p:attrName>style.visibility</p:attrName>
                                        </p:attrNameLst>
                                      </p:cBhvr>
                                      <p:to>
                                        <p:strVal val="visible"/>
                                      </p:to>
                                    </p:set>
                                    <p:animEffect transition="in" filter="dissolve">
                                      <p:cBhvr>
                                        <p:cTn id="32" dur="1000"/>
                                        <p:tgtEl>
                                          <p:spTgt spid="512"/>
                                        </p:tgtEl>
                                      </p:cBhvr>
                                    </p:animEffect>
                                  </p:childTnLst>
                                </p:cTn>
                              </p:par>
                            </p:childTnLst>
                          </p:cTn>
                        </p:par>
                        <p:par>
                          <p:cTn id="33" fill="hold">
                            <p:stCondLst>
                              <p:cond delay="1000"/>
                            </p:stCondLst>
                            <p:childTnLst>
                              <p:par>
                                <p:cTn id="34" presetID="9" presetClass="emph" fill="hold" grpId="1" nodeType="withEffect">
                                  <p:stCondLst>
                                    <p:cond delay="0"/>
                                  </p:stCondLst>
                                  <p:childTnLst>
                                    <p:set>
                                      <p:cBhvr>
                                        <p:cTn id="35" dur="indefinite" fill="hold"/>
                                        <p:tgtEl>
                                          <p:spTgt spid="513"/>
                                        </p:tgtEl>
                                        <p:attrNameLst>
                                          <p:attrName>style.opacity</p:attrName>
                                        </p:attrNameLst>
                                      </p:cBhvr>
                                      <p:to>
                                        <p:strVal val="0.20"/>
                                      </p:to>
                                    </p:set>
                                    <p:animEffect filter="image" prLst="opacity: 0.20; ">
                                      <p:cBhvr>
                                        <p:cTn id="36" dur="indefinite" fill="hold"/>
                                        <p:tgtEl>
                                          <p:spTgt spid="513"/>
                                        </p:tgtEl>
                                      </p:cBhvr>
                                    </p:animEffect>
                                  </p:childTnLst>
                                </p:cTn>
                              </p:par>
                            </p:childTnLst>
                          </p:cTn>
                        </p:par>
                        <p:par>
                          <p:cTn id="37" fill="hold">
                            <p:stCondLst>
                              <p:cond delay="1000"/>
                            </p:stCondLst>
                            <p:childTnLst>
                              <p:par>
                                <p:cTn id="38" presetID="9" presetClass="emph" fill="hold" grpId="1" nodeType="withEffect">
                                  <p:stCondLst>
                                    <p:cond delay="0"/>
                                  </p:stCondLst>
                                  <p:childTnLst>
                                    <p:set>
                                      <p:cBhvr>
                                        <p:cTn id="39" dur="indefinite" fill="hold"/>
                                        <p:tgtEl>
                                          <p:spTgt spid="511"/>
                                        </p:tgtEl>
                                        <p:attrNameLst>
                                          <p:attrName>style.opacity</p:attrName>
                                        </p:attrNameLst>
                                      </p:cBhvr>
                                      <p:to>
                                        <p:strVal val="0.20"/>
                                      </p:to>
                                    </p:set>
                                    <p:animEffect filter="image" prLst="opacity: 0.20; ">
                                      <p:cBhvr>
                                        <p:cTn id="40" dur="indefinite" fill="hold"/>
                                        <p:tgtEl>
                                          <p:spTgt spid="511"/>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fill="hold" grpId="0" nodeType="clickEffect">
                                  <p:stCondLst>
                                    <p:cond delay="0"/>
                                  </p:stCondLst>
                                  <p:iterate>
                                    <p:tmAbs val="0"/>
                                  </p:iterate>
                                  <p:childTnLst>
                                    <p:set>
                                      <p:cBhvr>
                                        <p:cTn id="44" fill="hold"/>
                                        <p:tgtEl>
                                          <p:spTgt spid="8"/>
                                        </p:tgtEl>
                                        <p:attrNameLst>
                                          <p:attrName>style.visibility</p:attrName>
                                        </p:attrNameLst>
                                      </p:cBhvr>
                                      <p:to>
                                        <p:strVal val="visible"/>
                                      </p:to>
                                    </p:set>
                                    <p:animEffect transition="in" filter="dissolve">
                                      <p:cBhvr>
                                        <p:cTn id="45" dur="1000"/>
                                        <p:tgtEl>
                                          <p:spTgt spid="8"/>
                                        </p:tgtEl>
                                      </p:cBhvr>
                                    </p:animEffect>
                                  </p:childTnLst>
                                </p:cTn>
                              </p:par>
                              <p:par>
                                <p:cTn id="46" presetID="9" presetClass="emph" fill="hold" grpId="1" nodeType="withEffect">
                                  <p:stCondLst>
                                    <p:cond delay="0"/>
                                  </p:stCondLst>
                                  <p:childTnLst>
                                    <p:set>
                                      <p:cBhvr>
                                        <p:cTn id="47" dur="indefinite" fill="hold"/>
                                        <p:tgtEl>
                                          <p:spTgt spid="8"/>
                                        </p:tgtEl>
                                        <p:attrNameLst>
                                          <p:attrName>style.opacity</p:attrName>
                                        </p:attrNameLst>
                                      </p:cBhvr>
                                      <p:to>
                                        <p:strVal val="0.20"/>
                                      </p:to>
                                    </p:set>
                                    <p:animEffect filter="image" prLst="opacity: 0.20; ">
                                      <p:cBhvr>
                                        <p:cTn id="48" dur="indefinite" fill="hold"/>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9" grpId="0" animBg="1" advAuto="0"/>
      <p:bldP spid="509" grpId="1" animBg="1" advAuto="0"/>
      <p:bldP spid="510" grpId="0" animBg="1" advAuto="0"/>
      <p:bldP spid="510" grpId="1" animBg="1" advAuto="0"/>
      <p:bldP spid="511" grpId="0" animBg="1" advAuto="0"/>
      <p:bldP spid="511" grpId="1" animBg="1" advAuto="0"/>
      <p:bldP spid="512" grpId="0" animBg="1" advAuto="0"/>
      <p:bldP spid="513" grpId="0" animBg="1" advAuto="0"/>
      <p:bldP spid="513" grpId="1" animBg="1" advAuto="0"/>
      <p:bldP spid="8" grpId="0" animBg="1" advAuto="0"/>
      <p:bldP spid="8" grpId="1" animBg="1" advAuto="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 name="Task 13:  Use the circle below to illustrate the equality  sin(θ) = θ/2."/>
          <p:cNvSpPr txBox="1">
            <a:spLocks noGrp="1"/>
          </p:cNvSpPr>
          <p:nvPr>
            <p:ph type="body" sz="quarter" idx="1"/>
          </p:nvPr>
        </p:nvSpPr>
        <p:spPr>
          <a:xfrm>
            <a:off x="1439435" y="687862"/>
            <a:ext cx="9314053" cy="873067"/>
          </a:xfrm>
          <a:prstGeom prst="rect">
            <a:avLst/>
          </a:prstGeom>
        </p:spPr>
        <p:txBody>
          <a:bodyPr>
            <a:normAutofit/>
          </a:bodyPr>
          <a:lstStyle/>
          <a:p>
            <a:pPr marL="0" indent="0">
              <a:buNone/>
              <a:defRPr sz="3800">
                <a:latin typeface="Goudy Old Style"/>
                <a:ea typeface="Goudy Old Style"/>
                <a:cs typeface="Goudy Old Style"/>
                <a:sym typeface="Goudy Old Style"/>
              </a:defRPr>
            </a:pPr>
            <a:r>
              <a:rPr sz="2600" u="sng" dirty="0">
                <a:latin typeface="Goudy Old Style Italic"/>
                <a:ea typeface="Goudy Old Style Italic"/>
                <a:cs typeface="Goudy Old Style Italic"/>
                <a:sym typeface="Goudy Old Style Italic"/>
              </a:rPr>
              <a:t>Task 13:</a:t>
            </a:r>
            <a:r>
              <a:rPr sz="2600" dirty="0">
                <a:latin typeface="Goudy Old Style Italic"/>
                <a:ea typeface="Goudy Old Style Italic"/>
                <a:cs typeface="Goudy Old Style Italic"/>
                <a:sym typeface="Goudy Old Style Italic"/>
              </a:rPr>
              <a:t>  </a:t>
            </a:r>
            <a:r>
              <a:rPr sz="2600" dirty="0"/>
              <a:t>Use the circle below to illustrate the equality sin(</a:t>
            </a:r>
            <a:r>
              <a:rPr sz="2600" i="1" dirty="0" err="1">
                <a:latin typeface="Goudy Old Style Italic"/>
                <a:ea typeface="Goudy Old Style Italic"/>
                <a:cs typeface="Goudy Old Style Italic"/>
                <a:sym typeface="Goudy Old Style Italic"/>
              </a:rPr>
              <a:t>θ</a:t>
            </a:r>
            <a:r>
              <a:rPr sz="2600" dirty="0"/>
              <a:t>) = </a:t>
            </a:r>
            <a:r>
              <a:rPr sz="2600" i="1" dirty="0" err="1">
                <a:latin typeface="Goudy Old Style Italic"/>
                <a:ea typeface="Goudy Old Style Italic"/>
                <a:cs typeface="Goudy Old Style Italic"/>
                <a:sym typeface="Goudy Old Style Italic"/>
              </a:rPr>
              <a:t>θ</a:t>
            </a:r>
            <a:r>
              <a:rPr sz="2600" dirty="0"/>
              <a:t>/2.</a:t>
            </a:r>
          </a:p>
        </p:txBody>
      </p:sp>
      <p:sp>
        <p:nvSpPr>
          <p:cNvPr id="517" name="Task 14:  Use the circle below to illustrate the equality  cos(θ) = 0.7(θ)."/>
          <p:cNvSpPr txBox="1"/>
          <p:nvPr/>
        </p:nvSpPr>
        <p:spPr>
          <a:xfrm>
            <a:off x="1496381" y="1560929"/>
            <a:ext cx="9200160" cy="8730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1771" tIns="21771" rIns="21771" bIns="21771" anchor="ctr"/>
          <a:lstStyle/>
          <a:p>
            <a:pPr defTabSz="562550">
              <a:spcBef>
                <a:spcPts val="2320"/>
              </a:spcBef>
              <a:defRPr sz="3800">
                <a:latin typeface="Goudy Old Style"/>
                <a:ea typeface="Goudy Old Style"/>
                <a:cs typeface="Goudy Old Style"/>
                <a:sym typeface="Goudy Old Style"/>
              </a:defRPr>
            </a:pPr>
            <a:r>
              <a:rPr sz="2600" u="sng" dirty="0">
                <a:latin typeface="Goudy Old Style Italic"/>
                <a:ea typeface="Goudy Old Style Italic"/>
                <a:cs typeface="Goudy Old Style Italic"/>
                <a:sym typeface="Goudy Old Style Italic"/>
              </a:rPr>
              <a:t>Task 14:</a:t>
            </a:r>
            <a:r>
              <a:rPr sz="2600" dirty="0"/>
              <a:t>  Use the circle below to illustrate the equality cos(</a:t>
            </a:r>
            <a:r>
              <a:rPr sz="2600" i="1" dirty="0" err="1">
                <a:latin typeface="Goudy Old Style Italic"/>
                <a:ea typeface="Goudy Old Style Italic"/>
                <a:cs typeface="Goudy Old Style Italic"/>
                <a:sym typeface="Goudy Old Style Italic"/>
              </a:rPr>
              <a:t>θ</a:t>
            </a:r>
            <a:r>
              <a:rPr sz="2600" dirty="0"/>
              <a:t>) = 0.7(</a:t>
            </a:r>
            <a:r>
              <a:rPr sz="2600" i="1" dirty="0" err="1">
                <a:latin typeface="Goudy Old Style Italic"/>
                <a:ea typeface="Goudy Old Style Italic"/>
                <a:cs typeface="Goudy Old Style Italic"/>
                <a:sym typeface="Goudy Old Style Italic"/>
              </a:rPr>
              <a:t>θ</a:t>
            </a:r>
            <a:r>
              <a:rPr sz="2600" dirty="0"/>
              <a:t>).</a:t>
            </a:r>
          </a:p>
        </p:txBody>
      </p:sp>
      <p:pic>
        <p:nvPicPr>
          <p:cNvPr id="518" name="Image" descr="Image"/>
          <p:cNvPicPr>
            <a:picLocks noChangeAspect="1"/>
          </p:cNvPicPr>
          <p:nvPr/>
        </p:nvPicPr>
        <p:blipFill>
          <a:blip r:embed="rId2"/>
          <a:stretch>
            <a:fillRect/>
          </a:stretch>
        </p:blipFill>
        <p:spPr>
          <a:xfrm>
            <a:off x="2530928" y="3080584"/>
            <a:ext cx="3419039" cy="3172793"/>
          </a:xfrm>
          <a:prstGeom prst="rect">
            <a:avLst/>
          </a:prstGeom>
          <a:ln w="12700">
            <a:miter lim="400000"/>
          </a:ln>
        </p:spPr>
      </p:pic>
      <p:pic>
        <p:nvPicPr>
          <p:cNvPr id="519" name="Image" descr="Image"/>
          <p:cNvPicPr>
            <a:picLocks noChangeAspect="1"/>
          </p:cNvPicPr>
          <p:nvPr/>
        </p:nvPicPr>
        <p:blipFill>
          <a:blip r:embed="rId3"/>
          <a:stretch>
            <a:fillRect/>
          </a:stretch>
        </p:blipFill>
        <p:spPr>
          <a:xfrm>
            <a:off x="6242956" y="3081442"/>
            <a:ext cx="3418116" cy="3171935"/>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516"/>
                                        </p:tgtEl>
                                        <p:attrNameLst>
                                          <p:attrName>style.visibility</p:attrName>
                                        </p:attrNameLst>
                                      </p:cBhvr>
                                      <p:to>
                                        <p:strVal val="visible"/>
                                      </p:to>
                                    </p:set>
                                    <p:animEffect transition="in" filter="dissolve">
                                      <p:cBhvr>
                                        <p:cTn id="7" dur="1000"/>
                                        <p:tgtEl>
                                          <p:spTgt spid="516"/>
                                        </p:tgtEl>
                                      </p:cBhvr>
                                    </p:animEffect>
                                  </p:childTnLst>
                                </p:cTn>
                              </p:par>
                            </p:childTnLst>
                          </p:cTn>
                        </p:par>
                        <p:par>
                          <p:cTn id="8" fill="hold">
                            <p:stCondLst>
                              <p:cond delay="1000"/>
                            </p:stCondLst>
                            <p:childTnLst>
                              <p:par>
                                <p:cTn id="9" presetID="9" presetClass="entr" fill="hold" grpId="0" nodeType="afterEffect">
                                  <p:stCondLst>
                                    <p:cond delay="0"/>
                                  </p:stCondLst>
                                  <p:iterate>
                                    <p:tmAbs val="0"/>
                                  </p:iterate>
                                  <p:childTnLst>
                                    <p:set>
                                      <p:cBhvr>
                                        <p:cTn id="10" fill="hold"/>
                                        <p:tgtEl>
                                          <p:spTgt spid="518"/>
                                        </p:tgtEl>
                                        <p:attrNameLst>
                                          <p:attrName>style.visibility</p:attrName>
                                        </p:attrNameLst>
                                      </p:cBhvr>
                                      <p:to>
                                        <p:strVal val="visible"/>
                                      </p:to>
                                    </p:set>
                                    <p:animEffect transition="in" filter="dissolve">
                                      <p:cBhvr>
                                        <p:cTn id="11" dur="1000"/>
                                        <p:tgtEl>
                                          <p:spTgt spid="518"/>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fill="hold" grpId="0" nodeType="clickEffect">
                                  <p:stCondLst>
                                    <p:cond delay="0"/>
                                  </p:stCondLst>
                                  <p:iterate>
                                    <p:tmAbs val="0"/>
                                  </p:iterate>
                                  <p:childTnLst>
                                    <p:set>
                                      <p:cBhvr>
                                        <p:cTn id="15" fill="hold"/>
                                        <p:tgtEl>
                                          <p:spTgt spid="517"/>
                                        </p:tgtEl>
                                        <p:attrNameLst>
                                          <p:attrName>style.visibility</p:attrName>
                                        </p:attrNameLst>
                                      </p:cBhvr>
                                      <p:to>
                                        <p:strVal val="visible"/>
                                      </p:to>
                                    </p:set>
                                    <p:animEffect transition="in" filter="dissolve">
                                      <p:cBhvr>
                                        <p:cTn id="16" dur="1000"/>
                                        <p:tgtEl>
                                          <p:spTgt spid="517"/>
                                        </p:tgtEl>
                                      </p:cBhvr>
                                    </p:animEffect>
                                  </p:childTnLst>
                                </p:cTn>
                              </p:par>
                            </p:childTnLst>
                          </p:cTn>
                        </p:par>
                        <p:par>
                          <p:cTn id="17" fill="hold">
                            <p:stCondLst>
                              <p:cond delay="1000"/>
                            </p:stCondLst>
                            <p:childTnLst>
                              <p:par>
                                <p:cTn id="18" presetID="9" presetClass="entr" fill="hold" grpId="0" nodeType="afterEffect">
                                  <p:stCondLst>
                                    <p:cond delay="0"/>
                                  </p:stCondLst>
                                  <p:iterate>
                                    <p:tmAbs val="0"/>
                                  </p:iterate>
                                  <p:childTnLst>
                                    <p:set>
                                      <p:cBhvr>
                                        <p:cTn id="19" fill="hold"/>
                                        <p:tgtEl>
                                          <p:spTgt spid="519"/>
                                        </p:tgtEl>
                                        <p:attrNameLst>
                                          <p:attrName>style.visibility</p:attrName>
                                        </p:attrNameLst>
                                      </p:cBhvr>
                                      <p:to>
                                        <p:strVal val="visible"/>
                                      </p:to>
                                    </p:set>
                                    <p:animEffect transition="in" filter="dissolve">
                                      <p:cBhvr>
                                        <p:cTn id="20" dur="1000"/>
                                        <p:tgtEl>
                                          <p:spTgt spid="519"/>
                                        </p:tgtEl>
                                      </p:cBhvr>
                                    </p:animEffect>
                                  </p:childTnLst>
                                </p:cTn>
                              </p:par>
                            </p:childTnLst>
                          </p:cTn>
                        </p:par>
                        <p:par>
                          <p:cTn id="21" fill="hold">
                            <p:stCondLst>
                              <p:cond delay="0"/>
                            </p:stCondLst>
                            <p:childTnLst>
                              <p:par>
                                <p:cTn id="22" presetID="9" presetClass="emph" fill="hold" grpId="1" nodeType="withEffect">
                                  <p:stCondLst>
                                    <p:cond delay="0"/>
                                  </p:stCondLst>
                                  <p:childTnLst>
                                    <p:set>
                                      <p:cBhvr>
                                        <p:cTn id="23" dur="indefinite" fill="hold"/>
                                        <p:tgtEl>
                                          <p:spTgt spid="516"/>
                                        </p:tgtEl>
                                        <p:attrNameLst>
                                          <p:attrName>style.opacity</p:attrName>
                                        </p:attrNameLst>
                                      </p:cBhvr>
                                      <p:to>
                                        <p:strVal val="0.20"/>
                                      </p:to>
                                    </p:set>
                                    <p:animEffect filter="image" prLst="opacity: 0.20; ">
                                      <p:cBhvr>
                                        <p:cTn id="24" dur="indefinite" fill="hold"/>
                                        <p:tgtEl>
                                          <p:spTgt spid="516"/>
                                        </p:tgtEl>
                                      </p:cBhvr>
                                    </p:animEffect>
                                  </p:childTnLst>
                                </p:cTn>
                              </p:par>
                            </p:childTnLst>
                          </p:cTn>
                        </p:par>
                        <p:par>
                          <p:cTn id="25" fill="hold">
                            <p:stCondLst>
                              <p:cond delay="0"/>
                            </p:stCondLst>
                            <p:childTnLst>
                              <p:par>
                                <p:cTn id="26" presetID="9" presetClass="emph" fill="hold" grpId="1" nodeType="withEffect">
                                  <p:stCondLst>
                                    <p:cond delay="0"/>
                                  </p:stCondLst>
                                  <p:childTnLst>
                                    <p:set>
                                      <p:cBhvr>
                                        <p:cTn id="27" dur="indefinite" fill="hold"/>
                                        <p:tgtEl>
                                          <p:spTgt spid="518"/>
                                        </p:tgtEl>
                                        <p:attrNameLst>
                                          <p:attrName>style.opacity</p:attrName>
                                        </p:attrNameLst>
                                      </p:cBhvr>
                                      <p:to>
                                        <p:strVal val="0.20"/>
                                      </p:to>
                                    </p:set>
                                    <p:animEffect filter="image" prLst="opacity: 0.20; ">
                                      <p:cBhvr>
                                        <p:cTn id="28" dur="indefinite" fill="hold"/>
                                        <p:tgtEl>
                                          <p:spTgt spid="5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 grpId="0" animBg="1" advAuto="0"/>
      <p:bldP spid="516" grpId="1" animBg="1" advAuto="0"/>
      <p:bldP spid="517" grpId="0" animBg="1" advAuto="0"/>
      <p:bldP spid="518" grpId="0" animBg="1" advAuto="0"/>
      <p:bldP spid="518" grpId="1" animBg="1" advAuto="0"/>
      <p:bldP spid="519" grpId="0" animBg="1" advAuto="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450805-083C-264A-81C2-FACD92085698}"/>
              </a:ext>
            </a:extLst>
          </p:cNvPr>
          <p:cNvSpPr/>
          <p:nvPr/>
        </p:nvSpPr>
        <p:spPr>
          <a:xfrm>
            <a:off x="0" y="0"/>
            <a:ext cx="12192000" cy="6858000"/>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8976BD-6134-5645-A935-EC8E2EEB9A61}"/>
              </a:ext>
            </a:extLst>
          </p:cNvPr>
          <p:cNvSpPr>
            <a:spLocks noGrp="1"/>
          </p:cNvSpPr>
          <p:nvPr>
            <p:ph type="title"/>
          </p:nvPr>
        </p:nvSpPr>
        <p:spPr>
          <a:xfrm>
            <a:off x="838200" y="2766218"/>
            <a:ext cx="10515600" cy="1325563"/>
          </a:xfrm>
        </p:spPr>
        <p:txBody>
          <a:bodyPr>
            <a:normAutofit fontScale="90000"/>
          </a:bodyPr>
          <a:lstStyle/>
          <a:p>
            <a:pPr algn="ctr"/>
            <a:r>
              <a:rPr lang="en-US" sz="5400" dirty="0">
                <a:solidFill>
                  <a:schemeClr val="bg1"/>
                </a:solidFill>
                <a:latin typeface="Goudy Old Style" panose="02020502050305020303" pitchFamily="18" charset="77"/>
              </a:rPr>
              <a:t>How does conceptual analysis relate to the MIP components of inquiry?</a:t>
            </a:r>
          </a:p>
        </p:txBody>
      </p:sp>
    </p:spTree>
    <p:extLst>
      <p:ext uri="{BB962C8B-B14F-4D97-AF65-F5344CB8AC3E}">
        <p14:creationId xmlns:p14="http://schemas.microsoft.com/office/powerpoint/2010/main" val="2902502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080C87DA-09B1-0140-8616-4BDD359EA72A}"/>
              </a:ext>
            </a:extLst>
          </p:cNvPr>
          <p:cNvSpPr/>
          <p:nvPr/>
        </p:nvSpPr>
        <p:spPr>
          <a:xfrm>
            <a:off x="4688619" y="2243045"/>
            <a:ext cx="2814762" cy="1478943"/>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Active Engagement</a:t>
            </a:r>
          </a:p>
        </p:txBody>
      </p:sp>
      <p:sp>
        <p:nvSpPr>
          <p:cNvPr id="11" name="Rounded Rectangle 10">
            <a:extLst>
              <a:ext uri="{FF2B5EF4-FFF2-40B4-BE49-F238E27FC236}">
                <a16:creationId xmlns:a16="http://schemas.microsoft.com/office/drawing/2014/main" id="{C09B2EC7-7EDE-7049-B1ED-6797448A5E09}"/>
              </a:ext>
            </a:extLst>
          </p:cNvPr>
          <p:cNvSpPr/>
          <p:nvPr/>
        </p:nvSpPr>
        <p:spPr>
          <a:xfrm>
            <a:off x="2275400" y="4868301"/>
            <a:ext cx="2814762" cy="1478943"/>
          </a:xfrm>
          <a:prstGeom prst="roundRect">
            <a:avLst/>
          </a:prstGeom>
          <a:solidFill>
            <a:srgbClr val="174E38"/>
          </a:solidFill>
          <a:ln>
            <a:solidFill>
              <a:srgbClr val="174E38"/>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Meaningful Applications</a:t>
            </a:r>
          </a:p>
        </p:txBody>
      </p:sp>
      <p:sp>
        <p:nvSpPr>
          <p:cNvPr id="12" name="Rounded Rectangle 11">
            <a:extLst>
              <a:ext uri="{FF2B5EF4-FFF2-40B4-BE49-F238E27FC236}">
                <a16:creationId xmlns:a16="http://schemas.microsoft.com/office/drawing/2014/main" id="{399FDA03-AA29-784F-AA78-0567EDB3DDCD}"/>
              </a:ext>
            </a:extLst>
          </p:cNvPr>
          <p:cNvSpPr/>
          <p:nvPr/>
        </p:nvSpPr>
        <p:spPr>
          <a:xfrm>
            <a:off x="7308575" y="4868301"/>
            <a:ext cx="2814762" cy="1478943"/>
          </a:xfrm>
          <a:prstGeom prst="roundRect">
            <a:avLst/>
          </a:prstGeom>
          <a:solidFill>
            <a:srgbClr val="883E3C"/>
          </a:solidFill>
          <a:ln>
            <a:solidFill>
              <a:srgbClr val="883E3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Academic Success Skills</a:t>
            </a:r>
          </a:p>
        </p:txBody>
      </p:sp>
      <p:sp>
        <p:nvSpPr>
          <p:cNvPr id="5" name="Left-Right Arrow 4">
            <a:extLst>
              <a:ext uri="{FF2B5EF4-FFF2-40B4-BE49-F238E27FC236}">
                <a16:creationId xmlns:a16="http://schemas.microsoft.com/office/drawing/2014/main" id="{37D7555E-885A-0947-9ECF-9CAA2CF402DA}"/>
              </a:ext>
            </a:extLst>
          </p:cNvPr>
          <p:cNvSpPr/>
          <p:nvPr/>
        </p:nvSpPr>
        <p:spPr>
          <a:xfrm rot="18977302">
            <a:off x="3411109" y="3952575"/>
            <a:ext cx="1542553" cy="532738"/>
          </a:xfrm>
          <a:prstGeom prst="leftRightArrow">
            <a:avLst/>
          </a:prstGeom>
          <a:solidFill>
            <a:srgbClr val="B2995D"/>
          </a:solidFill>
          <a:ln>
            <a:solidFill>
              <a:srgbClr val="B2995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Right Arrow 12">
            <a:extLst>
              <a:ext uri="{FF2B5EF4-FFF2-40B4-BE49-F238E27FC236}">
                <a16:creationId xmlns:a16="http://schemas.microsoft.com/office/drawing/2014/main" id="{6E13A74E-CFF7-3A48-B8DB-01222F8E606B}"/>
              </a:ext>
            </a:extLst>
          </p:cNvPr>
          <p:cNvSpPr/>
          <p:nvPr/>
        </p:nvSpPr>
        <p:spPr>
          <a:xfrm rot="2622698" flipH="1">
            <a:off x="7238338" y="3952576"/>
            <a:ext cx="1542553" cy="532738"/>
          </a:xfrm>
          <a:prstGeom prst="leftRightArrow">
            <a:avLst/>
          </a:prstGeom>
          <a:solidFill>
            <a:srgbClr val="B2995D"/>
          </a:solidFill>
          <a:ln>
            <a:solidFill>
              <a:srgbClr val="B2995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Left-Right Arrow 13">
            <a:extLst>
              <a:ext uri="{FF2B5EF4-FFF2-40B4-BE49-F238E27FC236}">
                <a16:creationId xmlns:a16="http://schemas.microsoft.com/office/drawing/2014/main" id="{953C75B6-2FE9-EA4B-8EB4-42FB5F011B91}"/>
              </a:ext>
            </a:extLst>
          </p:cNvPr>
          <p:cNvSpPr/>
          <p:nvPr/>
        </p:nvSpPr>
        <p:spPr>
          <a:xfrm>
            <a:off x="5139197" y="5341403"/>
            <a:ext cx="2128849" cy="532738"/>
          </a:xfrm>
          <a:prstGeom prst="leftRightArrow">
            <a:avLst/>
          </a:prstGeom>
          <a:solidFill>
            <a:srgbClr val="B2995D"/>
          </a:solidFill>
          <a:ln>
            <a:solidFill>
              <a:srgbClr val="B2995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A5BBA0D-6135-4248-9610-15BD01C7AD73}"/>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73699DFF-B822-5D4D-91F9-6D45D8385F92}"/>
              </a:ext>
            </a:extLst>
          </p:cNvPr>
          <p:cNvSpPr>
            <a:spLocks noGrp="1"/>
          </p:cNvSpPr>
          <p:nvPr>
            <p:ph type="title"/>
          </p:nvPr>
        </p:nvSpPr>
        <p:spPr>
          <a:xfrm>
            <a:off x="562131" y="365125"/>
            <a:ext cx="10791669" cy="1325563"/>
          </a:xfrm>
        </p:spPr>
        <p:txBody>
          <a:bodyPr>
            <a:normAutofit/>
          </a:bodyPr>
          <a:lstStyle/>
          <a:p>
            <a:pPr fontAlgn="base"/>
            <a:r>
              <a:rPr lang="en-US" sz="3600" dirty="0">
                <a:solidFill>
                  <a:schemeClr val="bg1"/>
                </a:solidFill>
                <a:latin typeface="Goudy Old Style" panose="02020502050305020303" pitchFamily="18" charset="77"/>
              </a:rPr>
              <a:t>MIP Components of Mathematical Inquiry</a:t>
            </a:r>
          </a:p>
        </p:txBody>
      </p:sp>
      <p:pic>
        <p:nvPicPr>
          <p:cNvPr id="16" name="Content Placeholder 4" descr="Logo&#10;&#10;Description automatically generated">
            <a:extLst>
              <a:ext uri="{FF2B5EF4-FFF2-40B4-BE49-F238E27FC236}">
                <a16:creationId xmlns:a16="http://schemas.microsoft.com/office/drawing/2014/main" id="{E8AD7258-741D-5B43-B435-CEDBD6CABB73}"/>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extLst>
      <p:ext uri="{BB962C8B-B14F-4D97-AF65-F5344CB8AC3E}">
        <p14:creationId xmlns:p14="http://schemas.microsoft.com/office/powerpoint/2010/main" val="2979387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0705" y="2132924"/>
            <a:ext cx="5393361" cy="4351338"/>
          </a:xfrm>
        </p:spPr>
        <p:txBody>
          <a:bodyPr>
            <a:normAutofit/>
          </a:bodyPr>
          <a:lstStyle/>
          <a:p>
            <a:pPr marL="0" indent="0">
              <a:buNone/>
            </a:pPr>
            <a:r>
              <a:rPr lang="en-US" sz="3200" i="1" dirty="0">
                <a:latin typeface="Goudy Old Style" panose="02020502050305020303" pitchFamily="18" charset="77"/>
              </a:rPr>
              <a:t>Students engage in active learning</a:t>
            </a:r>
            <a:r>
              <a:rPr lang="en-US" sz="3200" dirty="0">
                <a:latin typeface="Goudy Old Style" panose="02020502050305020303" pitchFamily="18" charset="77"/>
              </a:rPr>
              <a:t> when they work to resolve a problematic situation whose resolution requires them to select, perform, and evaluate actions whose </a:t>
            </a:r>
            <a:r>
              <a:rPr lang="en-US" sz="3200" b="1" i="1" dirty="0">
                <a:solidFill>
                  <a:srgbClr val="0070C0"/>
                </a:solidFill>
                <a:latin typeface="Goudy Old Style" panose="02020502050305020303" pitchFamily="18" charset="77"/>
              </a:rPr>
              <a:t>structures are equivalent to the structures of the concepts to be learned</a:t>
            </a:r>
            <a:r>
              <a:rPr lang="en-US" sz="3200" dirty="0">
                <a:latin typeface="Goudy Old Style" panose="02020502050305020303" pitchFamily="18" charset="77"/>
              </a:rPr>
              <a:t>.</a:t>
            </a:r>
          </a:p>
        </p:txBody>
      </p:sp>
      <p:pic>
        <p:nvPicPr>
          <p:cNvPr id="3074" name="Picture 2" descr="181109_oehrtman_class_018"/>
          <p:cNvPicPr>
            <a:picLocks noChangeAspect="1" noChangeArrowheads="1"/>
          </p:cNvPicPr>
          <p:nvPr/>
        </p:nvPicPr>
        <p:blipFill rotWithShape="1">
          <a:blip r:embed="rId3">
            <a:extLst>
              <a:ext uri="{28A0092B-C50C-407E-A947-70E740481C1C}">
                <a14:useLocalDpi xmlns:a14="http://schemas.microsoft.com/office/drawing/2010/main" val="0"/>
              </a:ext>
            </a:extLst>
          </a:blip>
          <a:srcRect l="26285" r="6964" b="-1"/>
          <a:stretch/>
        </p:blipFill>
        <p:spPr bwMode="auto">
          <a:xfrm>
            <a:off x="6492867" y="1174396"/>
            <a:ext cx="5811019" cy="5811019"/>
          </a:xfrm>
          <a:custGeom>
            <a:avLst/>
            <a:gdLst>
              <a:gd name="connsiteX0" fmla="*/ 1331584 w 2663168"/>
              <a:gd name="connsiteY0" fmla="*/ 0 h 2663168"/>
              <a:gd name="connsiteX1" fmla="*/ 2663168 w 2663168"/>
              <a:gd name="connsiteY1" fmla="*/ 1331584 h 2663168"/>
              <a:gd name="connsiteX2" fmla="*/ 1331584 w 2663168"/>
              <a:gd name="connsiteY2" fmla="*/ 2663168 h 2663168"/>
              <a:gd name="connsiteX3" fmla="*/ 0 w 2663168"/>
              <a:gd name="connsiteY3" fmla="*/ 1331584 h 2663168"/>
              <a:gd name="connsiteX4" fmla="*/ 1331584 w 2663168"/>
              <a:gd name="connsiteY4" fmla="*/ 0 h 2663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5BFD28F-6A84-364D-9336-9A05ED23A532}"/>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37C8D6DB-310A-DC4F-A80A-EB990FA39D03}"/>
              </a:ext>
            </a:extLst>
          </p:cNvPr>
          <p:cNvSpPr>
            <a:spLocks noGrp="1"/>
          </p:cNvSpPr>
          <p:nvPr>
            <p:ph type="title"/>
          </p:nvPr>
        </p:nvSpPr>
        <p:spPr>
          <a:xfrm>
            <a:off x="562131" y="365125"/>
            <a:ext cx="10791669" cy="1325563"/>
          </a:xfrm>
        </p:spPr>
        <p:txBody>
          <a:bodyPr>
            <a:normAutofit/>
          </a:bodyPr>
          <a:lstStyle/>
          <a:p>
            <a:pPr fontAlgn="base"/>
            <a:r>
              <a:rPr lang="en-US" sz="3600" dirty="0">
                <a:solidFill>
                  <a:schemeClr val="bg1"/>
                </a:solidFill>
                <a:latin typeface="Goudy Old Style" panose="02020502050305020303" pitchFamily="18" charset="77"/>
              </a:rPr>
              <a:t>Active Learning</a:t>
            </a:r>
          </a:p>
        </p:txBody>
      </p:sp>
      <p:pic>
        <p:nvPicPr>
          <p:cNvPr id="9" name="Content Placeholder 4" descr="Logo&#10;&#10;Description automatically generated">
            <a:extLst>
              <a:ext uri="{FF2B5EF4-FFF2-40B4-BE49-F238E27FC236}">
                <a16:creationId xmlns:a16="http://schemas.microsoft.com/office/drawing/2014/main" id="{5B49065C-CB19-8D4B-BC39-D7FBFF49F0A2}"/>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extLst>
      <p:ext uri="{BB962C8B-B14F-4D97-AF65-F5344CB8AC3E}">
        <p14:creationId xmlns:p14="http://schemas.microsoft.com/office/powerpoint/2010/main" val="1580736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181109_oehrtman_class_017"/>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21950" r="10454"/>
          <a:stretch/>
        </p:blipFill>
        <p:spPr bwMode="auto">
          <a:xfrm>
            <a:off x="-145651" y="1611576"/>
            <a:ext cx="5158097" cy="5398747"/>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5614876" y="1530220"/>
            <a:ext cx="6446706" cy="4931048"/>
          </a:xfrm>
        </p:spPr>
        <p:txBody>
          <a:bodyPr anchor="ctr">
            <a:noAutofit/>
          </a:bodyPr>
          <a:lstStyle/>
          <a:p>
            <a:pPr marL="0" indent="0">
              <a:buNone/>
            </a:pPr>
            <a:r>
              <a:rPr lang="en-US" sz="3200" i="1" dirty="0">
                <a:solidFill>
                  <a:srgbClr val="000000"/>
                </a:solidFill>
                <a:latin typeface="Goudy Old Style" panose="02020502050305020303" pitchFamily="18" charset="77"/>
              </a:rPr>
              <a:t>Applications are meaningfully incorporated</a:t>
            </a:r>
            <a:r>
              <a:rPr lang="en-US" sz="3200" dirty="0">
                <a:solidFill>
                  <a:srgbClr val="000000"/>
                </a:solidFill>
                <a:latin typeface="Goudy Old Style" panose="02020502050305020303" pitchFamily="18" charset="77"/>
              </a:rPr>
              <a:t> in a mathematics class to the extent that they support students in </a:t>
            </a:r>
            <a:r>
              <a:rPr lang="en-US" sz="3200" b="1" i="1" dirty="0">
                <a:solidFill>
                  <a:srgbClr val="0070C0"/>
                </a:solidFill>
                <a:latin typeface="Goudy Old Style" panose="02020502050305020303" pitchFamily="18" charset="77"/>
              </a:rPr>
              <a:t>identifying mathematical relationships, making and justifying claims, and generalizing across contexts to extract common mathematical structure</a:t>
            </a:r>
            <a:r>
              <a:rPr lang="en-US" sz="3200" dirty="0">
                <a:solidFill>
                  <a:srgbClr val="000000"/>
                </a:solidFill>
                <a:latin typeface="Goudy Old Style" panose="02020502050305020303" pitchFamily="18" charset="77"/>
              </a:rPr>
              <a:t>.</a:t>
            </a:r>
          </a:p>
        </p:txBody>
      </p:sp>
      <p:sp>
        <p:nvSpPr>
          <p:cNvPr id="7" name="Rectangle 6">
            <a:extLst>
              <a:ext uri="{FF2B5EF4-FFF2-40B4-BE49-F238E27FC236}">
                <a16:creationId xmlns:a16="http://schemas.microsoft.com/office/drawing/2014/main" id="{E2BFC495-F2BA-B44B-AFA7-A1A5BDEE7061}"/>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A6380C2D-867D-0E43-AB67-114176F860A2}"/>
              </a:ext>
            </a:extLst>
          </p:cNvPr>
          <p:cNvSpPr>
            <a:spLocks noGrp="1"/>
          </p:cNvSpPr>
          <p:nvPr>
            <p:ph type="title"/>
          </p:nvPr>
        </p:nvSpPr>
        <p:spPr>
          <a:xfrm>
            <a:off x="562131" y="365125"/>
            <a:ext cx="10791669" cy="1325563"/>
          </a:xfrm>
        </p:spPr>
        <p:txBody>
          <a:bodyPr>
            <a:normAutofit/>
          </a:bodyPr>
          <a:lstStyle/>
          <a:p>
            <a:pPr fontAlgn="base"/>
            <a:r>
              <a:rPr lang="en-US" sz="3600" dirty="0">
                <a:solidFill>
                  <a:schemeClr val="bg1"/>
                </a:solidFill>
                <a:latin typeface="Goudy Old Style" panose="02020502050305020303" pitchFamily="18" charset="77"/>
              </a:rPr>
              <a:t>Meaningful Applications</a:t>
            </a:r>
          </a:p>
        </p:txBody>
      </p:sp>
      <p:pic>
        <p:nvPicPr>
          <p:cNvPr id="9" name="Content Placeholder 4" descr="Logo&#10;&#10;Description automatically generated">
            <a:extLst>
              <a:ext uri="{FF2B5EF4-FFF2-40B4-BE49-F238E27FC236}">
                <a16:creationId xmlns:a16="http://schemas.microsoft.com/office/drawing/2014/main" id="{37708554-1A1E-1148-9FC9-4291F2DF904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extLst>
      <p:ext uri="{BB962C8B-B14F-4D97-AF65-F5344CB8AC3E}">
        <p14:creationId xmlns:p14="http://schemas.microsoft.com/office/powerpoint/2010/main" val="278231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3491" y="2348957"/>
            <a:ext cx="5387502" cy="3455502"/>
          </a:xfrm>
        </p:spPr>
        <p:txBody>
          <a:bodyPr>
            <a:normAutofit/>
          </a:bodyPr>
          <a:lstStyle/>
          <a:p>
            <a:pPr marL="0" indent="0">
              <a:buNone/>
            </a:pPr>
            <a:r>
              <a:rPr lang="en-US" sz="3200" i="1" dirty="0">
                <a:latin typeface="Goudy Old Style" panose="02020502050305020303" pitchFamily="18" charset="77"/>
              </a:rPr>
              <a:t>Academic success skills</a:t>
            </a:r>
            <a:r>
              <a:rPr lang="en-US" sz="3200" dirty="0">
                <a:latin typeface="Goudy Old Style" panose="02020502050305020303" pitchFamily="18" charset="77"/>
              </a:rPr>
              <a:t> foster students’ </a:t>
            </a:r>
            <a:r>
              <a:rPr lang="en-US" sz="3200" b="1" i="1" dirty="0">
                <a:solidFill>
                  <a:srgbClr val="0070C0"/>
                </a:solidFill>
                <a:latin typeface="Goudy Old Style" panose="02020502050305020303" pitchFamily="18" charset="77"/>
              </a:rPr>
              <a:t>construction of their identities</a:t>
            </a:r>
            <a:r>
              <a:rPr lang="en-US" sz="3200" dirty="0">
                <a:latin typeface="Goudy Old Style" panose="02020502050305020303" pitchFamily="18" charset="77"/>
              </a:rPr>
              <a:t> as learners in ways that enable productive engagement in their education and the associated academic community.</a:t>
            </a:r>
          </a:p>
        </p:txBody>
      </p:sp>
      <p:pic>
        <p:nvPicPr>
          <p:cNvPr id="1026" name="Picture 2" descr="https://aspen.okstate.edu/miptest/wp-content/uploads/2019/04/181128_math_class_mlsc_020.jpg"/>
          <p:cNvPicPr>
            <a:picLocks noChangeAspect="1" noChangeArrowheads="1"/>
          </p:cNvPicPr>
          <p:nvPr/>
        </p:nvPicPr>
        <p:blipFill rotWithShape="1">
          <a:blip r:embed="rId2">
            <a:extLst>
              <a:ext uri="{28A0092B-C50C-407E-A947-70E740481C1C}">
                <a14:useLocalDpi xmlns:a14="http://schemas.microsoft.com/office/drawing/2010/main" val="0"/>
              </a:ext>
            </a:extLst>
          </a:blip>
          <a:srcRect l="14359" r="18795" b="2"/>
          <a:stretch/>
        </p:blipFill>
        <p:spPr bwMode="auto">
          <a:xfrm>
            <a:off x="6621294" y="1295416"/>
            <a:ext cx="5570706" cy="5562584"/>
          </a:xfrm>
          <a:custGeom>
            <a:avLst/>
            <a:gdLst>
              <a:gd name="connsiteX0" fmla="*/ 3374687 w 5570706"/>
              <a:gd name="connsiteY0" fmla="*/ 0 h 5562584"/>
              <a:gd name="connsiteX1" fmla="*/ 5521301 w 5570706"/>
              <a:gd name="connsiteY1" fmla="*/ 770615 h 5562584"/>
              <a:gd name="connsiteX2" fmla="*/ 5570706 w 5570706"/>
              <a:gd name="connsiteY2" fmla="*/ 815517 h 5562584"/>
              <a:gd name="connsiteX3" fmla="*/ 5570706 w 5570706"/>
              <a:gd name="connsiteY3" fmla="*/ 5562584 h 5562584"/>
              <a:gd name="connsiteX4" fmla="*/ 808135 w 5570706"/>
              <a:gd name="connsiteY4" fmla="*/ 5562584 h 5562584"/>
              <a:gd name="connsiteX5" fmla="*/ 770615 w 5570706"/>
              <a:gd name="connsiteY5" fmla="*/ 5521302 h 5562584"/>
              <a:gd name="connsiteX6" fmla="*/ 0 w 5570706"/>
              <a:gd name="connsiteY6" fmla="*/ 3374687 h 5562584"/>
              <a:gd name="connsiteX7" fmla="*/ 3374687 w 5570706"/>
              <a:gd name="connsiteY7" fmla="*/ 0 h 5562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5BECF2E1-D021-9646-AC09-32B8C6098DAB}"/>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7F03CB7F-CD6C-B247-8A9F-A89AF7099106}"/>
              </a:ext>
            </a:extLst>
          </p:cNvPr>
          <p:cNvSpPr>
            <a:spLocks noGrp="1"/>
          </p:cNvSpPr>
          <p:nvPr>
            <p:ph type="title"/>
          </p:nvPr>
        </p:nvSpPr>
        <p:spPr>
          <a:xfrm>
            <a:off x="562131" y="365125"/>
            <a:ext cx="10791669" cy="1325563"/>
          </a:xfrm>
        </p:spPr>
        <p:txBody>
          <a:bodyPr>
            <a:normAutofit/>
          </a:bodyPr>
          <a:lstStyle/>
          <a:p>
            <a:pPr fontAlgn="base"/>
            <a:r>
              <a:rPr lang="en-US" sz="3600" dirty="0">
                <a:solidFill>
                  <a:schemeClr val="bg1"/>
                </a:solidFill>
                <a:latin typeface="Goudy Old Style" panose="02020502050305020303" pitchFamily="18" charset="77"/>
              </a:rPr>
              <a:t>Academic Success Skills</a:t>
            </a:r>
          </a:p>
        </p:txBody>
      </p:sp>
      <p:pic>
        <p:nvPicPr>
          <p:cNvPr id="9" name="Content Placeholder 4" descr="Logo&#10;&#10;Description automatically generated">
            <a:extLst>
              <a:ext uri="{FF2B5EF4-FFF2-40B4-BE49-F238E27FC236}">
                <a16:creationId xmlns:a16="http://schemas.microsoft.com/office/drawing/2014/main" id="{373CC661-419B-1447-8C0E-D841C3BDF37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extLst>
      <p:ext uri="{BB962C8B-B14F-4D97-AF65-F5344CB8AC3E}">
        <p14:creationId xmlns:p14="http://schemas.microsoft.com/office/powerpoint/2010/main" val="286336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 name="Untitled.mov" descr="Untitled.mov"/>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2409910" y="2055813"/>
            <a:ext cx="7372179" cy="4521061"/>
          </a:xfrm>
          <a:prstGeom prst="roundRect">
            <a:avLst>
              <a:gd name="adj" fmla="val 5299"/>
            </a:avLst>
          </a:prstGeom>
          <a:ln>
            <a:noFill/>
          </a:ln>
          <a:effectLst/>
          <a:scene3d>
            <a:camera prst="orthographicFront"/>
            <a:lightRig rig="balanced" dir="t"/>
          </a:scene3d>
          <a:sp3d prstMaterial="plastic">
            <a:bevelT/>
            <a:contourClr>
              <a:srgbClr val="FFFFFF"/>
            </a:contourClr>
          </a:sp3d>
        </p:spPr>
      </p:pic>
      <p:sp>
        <p:nvSpPr>
          <p:cNvPr id="3" name="Title 2">
            <a:extLst>
              <a:ext uri="{FF2B5EF4-FFF2-40B4-BE49-F238E27FC236}">
                <a16:creationId xmlns:a16="http://schemas.microsoft.com/office/drawing/2014/main" id="{A1C1D662-5DAE-0045-A383-DDF7C540746B}"/>
              </a:ext>
            </a:extLst>
          </p:cNvPr>
          <p:cNvSpPr>
            <a:spLocks noGrp="1"/>
          </p:cNvSpPr>
          <p:nvPr>
            <p:ph type="title"/>
          </p:nvPr>
        </p:nvSpPr>
        <p:spPr/>
        <p:txBody>
          <a:bodyPr/>
          <a:lstStyle/>
          <a:p>
            <a:endParaRPr lang="en-US"/>
          </a:p>
        </p:txBody>
      </p:sp>
      <p:sp>
        <p:nvSpPr>
          <p:cNvPr id="6" name="Rectangle 5">
            <a:extLst>
              <a:ext uri="{FF2B5EF4-FFF2-40B4-BE49-F238E27FC236}">
                <a16:creationId xmlns:a16="http://schemas.microsoft.com/office/drawing/2014/main" id="{5E4451FA-95DE-F74B-969F-12BC23FF9069}"/>
              </a:ext>
            </a:extLst>
          </p:cNvPr>
          <p:cNvSpPr/>
          <p:nvPr/>
        </p:nvSpPr>
        <p:spPr>
          <a:xfrm>
            <a:off x="0" y="0"/>
            <a:ext cx="12192000" cy="1825624"/>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402B778A-BFAD-7649-9400-288DAA24D8E3}"/>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r>
              <a:rPr lang="en-US" dirty="0">
                <a:solidFill>
                  <a:schemeClr val="bg1"/>
                </a:solidFill>
                <a:latin typeface="Goudy Old Style" panose="02020502050305020303" pitchFamily="18" charset="77"/>
              </a:rPr>
              <a:t>What’s going on here?</a:t>
            </a:r>
          </a:p>
        </p:txBody>
      </p:sp>
      <p:pic>
        <p:nvPicPr>
          <p:cNvPr id="8" name="Content Placeholder 4" descr="Logo&#10;&#10;Description automatically generated">
            <a:extLst>
              <a:ext uri="{FF2B5EF4-FFF2-40B4-BE49-F238E27FC236}">
                <a16:creationId xmlns:a16="http://schemas.microsoft.com/office/drawing/2014/main" id="{E111A0B1-8C77-E24E-8855-1E113D68AD42}"/>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0788775" y="175766"/>
            <a:ext cx="1167455" cy="1237363"/>
          </a:xfrm>
          <a:prstGeom prst="rect">
            <a:avLst/>
          </a:prstGeom>
        </p:spPr>
      </p:pic>
    </p:spTree>
    <p:extLst>
      <p:ext uri="{BB962C8B-B14F-4D97-AF65-F5344CB8AC3E}">
        <p14:creationId xmlns:p14="http://schemas.microsoft.com/office/powerpoint/2010/main" val="1333473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285" fill="hold"/>
                                        <p:tgtEl>
                                          <p:spTgt spid="17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78"/>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 name="teacher.png" descr="teacher.png"/>
          <p:cNvPicPr>
            <a:picLocks noChangeAspect="1"/>
          </p:cNvPicPr>
          <p:nvPr/>
        </p:nvPicPr>
        <p:blipFill>
          <a:blip r:embed="rId2"/>
          <a:stretch>
            <a:fillRect/>
          </a:stretch>
        </p:blipFill>
        <p:spPr>
          <a:xfrm>
            <a:off x="1904692" y="2452302"/>
            <a:ext cx="3163390" cy="4219171"/>
          </a:xfrm>
          <a:prstGeom prst="rect">
            <a:avLst/>
          </a:prstGeom>
          <a:ln w="12700">
            <a:miter lim="400000"/>
          </a:ln>
        </p:spPr>
      </p:pic>
      <p:sp>
        <p:nvSpPr>
          <p:cNvPr id="181" name="Triangle"/>
          <p:cNvSpPr/>
          <p:nvPr/>
        </p:nvSpPr>
        <p:spPr>
          <a:xfrm>
            <a:off x="5212069" y="4043449"/>
            <a:ext cx="1767862" cy="148604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ln w="63500">
            <a:solidFill>
              <a:srgbClr val="000000"/>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182" name="Circle"/>
          <p:cNvSpPr/>
          <p:nvPr/>
        </p:nvSpPr>
        <p:spPr>
          <a:xfrm>
            <a:off x="3623050" y="2242189"/>
            <a:ext cx="331884" cy="331884"/>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183" name="Oval"/>
          <p:cNvSpPr/>
          <p:nvPr/>
        </p:nvSpPr>
        <p:spPr>
          <a:xfrm>
            <a:off x="3618580" y="129156"/>
            <a:ext cx="3012533" cy="2443165"/>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184" name="Circle"/>
          <p:cNvSpPr/>
          <p:nvPr/>
        </p:nvSpPr>
        <p:spPr>
          <a:xfrm>
            <a:off x="8843318" y="3302456"/>
            <a:ext cx="253088" cy="253088"/>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185" name="Symmetric Group S3"/>
          <p:cNvSpPr txBox="1"/>
          <p:nvPr/>
        </p:nvSpPr>
        <p:spPr>
          <a:xfrm>
            <a:off x="3744030" y="1399620"/>
            <a:ext cx="2707729" cy="46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defRPr sz="3600">
                <a:solidFill>
                  <a:srgbClr val="0C852B"/>
                </a:solidFill>
              </a:defRPr>
            </a:pPr>
            <a:r>
              <a:rPr sz="2531"/>
              <a:t>Symmetric Group </a:t>
            </a:r>
            <a:r>
              <a:rPr sz="2531" i="1"/>
              <a:t>S</a:t>
            </a:r>
            <a:r>
              <a:rPr sz="2531" baseline="-5999"/>
              <a:t>3</a:t>
            </a:r>
          </a:p>
        </p:txBody>
      </p:sp>
      <p:sp>
        <p:nvSpPr>
          <p:cNvPr id="186" name="Triangle"/>
          <p:cNvSpPr/>
          <p:nvPr/>
        </p:nvSpPr>
        <p:spPr>
          <a:xfrm>
            <a:off x="4019673" y="471752"/>
            <a:ext cx="993055" cy="83475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ln w="63500">
            <a:solidFill>
              <a:srgbClr val="000000"/>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187" name="Equiangular"/>
          <p:cNvSpPr txBox="1"/>
          <p:nvPr/>
        </p:nvSpPr>
        <p:spPr>
          <a:xfrm>
            <a:off x="4338516" y="1919988"/>
            <a:ext cx="1630319" cy="46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sz="3600">
                <a:solidFill>
                  <a:srgbClr val="0433FF"/>
                </a:solidFill>
              </a:defRPr>
            </a:lvl1pPr>
          </a:lstStyle>
          <a:p>
            <a:r>
              <a:rPr sz="2531"/>
              <a:t>Equiangular</a:t>
            </a:r>
          </a:p>
        </p:txBody>
      </p:sp>
      <p:sp>
        <p:nvSpPr>
          <p:cNvPr id="188" name="Regular…"/>
          <p:cNvSpPr txBox="1"/>
          <p:nvPr/>
        </p:nvSpPr>
        <p:spPr>
          <a:xfrm>
            <a:off x="5020437" y="452923"/>
            <a:ext cx="1143647" cy="8510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defRPr sz="3600">
                <a:solidFill>
                  <a:srgbClr val="AC2C29"/>
                </a:solidFill>
              </a:defRPr>
            </a:pPr>
            <a:r>
              <a:rPr sz="2531"/>
              <a:t>Regular </a:t>
            </a:r>
          </a:p>
          <a:p>
            <a:pPr>
              <a:defRPr sz="3600">
                <a:solidFill>
                  <a:srgbClr val="AC2C29"/>
                </a:solidFill>
              </a:defRPr>
            </a:pPr>
            <a:r>
              <a:rPr sz="2531"/>
              <a:t>Polygon</a:t>
            </a:r>
          </a:p>
        </p:txBody>
      </p:sp>
      <p:pic>
        <p:nvPicPr>
          <p:cNvPr id="189" name="brown-haired-girl.png" descr="brown-haired-girl.png"/>
          <p:cNvPicPr>
            <a:picLocks noChangeAspect="1"/>
          </p:cNvPicPr>
          <p:nvPr/>
        </p:nvPicPr>
        <p:blipFill>
          <a:blip r:embed="rId3"/>
          <a:stretch>
            <a:fillRect/>
          </a:stretch>
        </p:blipFill>
        <p:spPr>
          <a:xfrm>
            <a:off x="8028986" y="3595491"/>
            <a:ext cx="2236209" cy="2893917"/>
          </a:xfrm>
          <a:prstGeom prst="rect">
            <a:avLst/>
          </a:prstGeom>
          <a:ln w="12700">
            <a:miter lim="400000"/>
          </a:ln>
        </p:spPr>
      </p:pic>
      <p:sp>
        <p:nvSpPr>
          <p:cNvPr id="190" name="Circle"/>
          <p:cNvSpPr/>
          <p:nvPr/>
        </p:nvSpPr>
        <p:spPr>
          <a:xfrm>
            <a:off x="3449140" y="2600377"/>
            <a:ext cx="253088" cy="253088"/>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191" name="Circle"/>
          <p:cNvSpPr/>
          <p:nvPr/>
        </p:nvSpPr>
        <p:spPr>
          <a:xfrm>
            <a:off x="8640163" y="2921696"/>
            <a:ext cx="331885" cy="331884"/>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192" name="Oval"/>
          <p:cNvSpPr/>
          <p:nvPr/>
        </p:nvSpPr>
        <p:spPr>
          <a:xfrm>
            <a:off x="6954095" y="408838"/>
            <a:ext cx="3012533" cy="2443165"/>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grpSp>
        <p:nvGrpSpPr>
          <p:cNvPr id="196" name="Group"/>
          <p:cNvGrpSpPr/>
          <p:nvPr/>
        </p:nvGrpSpPr>
        <p:grpSpPr>
          <a:xfrm>
            <a:off x="7732070" y="778708"/>
            <a:ext cx="1689980" cy="1685565"/>
            <a:chOff x="0" y="0"/>
            <a:chExt cx="2403525" cy="2397247"/>
          </a:xfrm>
        </p:grpSpPr>
        <p:sp>
          <p:nvSpPr>
            <p:cNvPr id="193" name="Shape"/>
            <p:cNvSpPr/>
            <p:nvPr/>
          </p:nvSpPr>
          <p:spPr>
            <a:xfrm>
              <a:off x="0" y="-1"/>
              <a:ext cx="2140558" cy="1928521"/>
            </a:xfrm>
            <a:custGeom>
              <a:avLst/>
              <a:gdLst/>
              <a:ahLst/>
              <a:cxnLst>
                <a:cxn ang="0">
                  <a:pos x="wd2" y="hd2"/>
                </a:cxn>
                <a:cxn ang="5400000">
                  <a:pos x="wd2" y="hd2"/>
                </a:cxn>
                <a:cxn ang="10800000">
                  <a:pos x="wd2" y="hd2"/>
                </a:cxn>
                <a:cxn ang="16200000">
                  <a:pos x="wd2" y="hd2"/>
                </a:cxn>
              </a:cxnLst>
              <a:rect l="0" t="0" r="r" b="b"/>
              <a:pathLst>
                <a:path w="19644" h="17440" extrusionOk="0">
                  <a:moveTo>
                    <a:pt x="0" y="2378"/>
                  </a:moveTo>
                  <a:lnTo>
                    <a:pt x="0" y="17440"/>
                  </a:lnTo>
                  <a:lnTo>
                    <a:pt x="18308" y="17440"/>
                  </a:lnTo>
                  <a:cubicBezTo>
                    <a:pt x="18819" y="16557"/>
                    <a:pt x="19183" y="15599"/>
                    <a:pt x="19386" y="14603"/>
                  </a:cubicBezTo>
                  <a:cubicBezTo>
                    <a:pt x="21600" y="3725"/>
                    <a:pt x="9096" y="-4160"/>
                    <a:pt x="0" y="2378"/>
                  </a:cubicBezTo>
                  <a:close/>
                </a:path>
              </a:pathLst>
            </a:custGeom>
            <a:noFill/>
            <a:ln w="38100" cap="flat">
              <a:solidFill>
                <a:srgbClr val="000000"/>
              </a:solidFill>
              <a:prstDash val="solid"/>
              <a:miter lim="400000"/>
            </a:ln>
            <a:effectLst/>
          </p:spPr>
          <p:txBody>
            <a:bodyPr wrap="square" lIns="35719" tIns="35719" rIns="35719" bIns="35719" numCol="1" anchor="ctr">
              <a:noAutofit/>
            </a:bodyP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194" name="Line"/>
            <p:cNvSpPr/>
            <p:nvPr/>
          </p:nvSpPr>
          <p:spPr>
            <a:xfrm flipV="1">
              <a:off x="11075" y="1899834"/>
              <a:ext cx="1" cy="497414"/>
            </a:xfrm>
            <a:prstGeom prst="line">
              <a:avLst/>
            </a:prstGeom>
            <a:noFill/>
            <a:ln w="38100" cap="flat">
              <a:solidFill>
                <a:srgbClr val="000000"/>
              </a:solidFill>
              <a:prstDash val="solid"/>
              <a:miter lim="400000"/>
            </a:ln>
            <a:effectLst/>
          </p:spPr>
          <p:txBody>
            <a:bodyPr wrap="square" lIns="35719" tIns="35719" rIns="35719" bIns="35719" numCol="1" anchor="ctr">
              <a:noAutofit/>
            </a:bodyP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195" name="Line"/>
            <p:cNvSpPr/>
            <p:nvPr/>
          </p:nvSpPr>
          <p:spPr>
            <a:xfrm flipH="1">
              <a:off x="1937727" y="1931348"/>
              <a:ext cx="465799" cy="1"/>
            </a:xfrm>
            <a:prstGeom prst="line">
              <a:avLst/>
            </a:prstGeom>
            <a:noFill/>
            <a:ln w="38100" cap="flat">
              <a:solidFill>
                <a:srgbClr val="000000"/>
              </a:solidFill>
              <a:prstDash val="solid"/>
              <a:miter lim="400000"/>
            </a:ln>
            <a:effectLst/>
          </p:spPr>
          <p:txBody>
            <a:bodyPr wrap="square" lIns="35719" tIns="35719" rIns="35719" bIns="35719" numCol="1" anchor="ctr">
              <a:noAutofit/>
            </a:bodyPr>
            <a:lstStyle/>
            <a:p>
              <a:pPr>
                <a:defRPr sz="4000">
                  <a:solidFill>
                    <a:srgbClr val="FFFFFF"/>
                  </a:solidFill>
                  <a:effectLst>
                    <a:outerShdw blurRad="38100" dist="12700" dir="5400000" rotWithShape="0">
                      <a:srgbClr val="000000">
                        <a:alpha val="50000"/>
                      </a:srgbClr>
                    </a:outerShdw>
                  </a:effectLst>
                </a:defRPr>
              </a:pPr>
              <a:endParaRPr sz="2812"/>
            </a:p>
          </p:txBody>
        </p:sp>
      </p:grpSp>
    </p:spTree>
    <p:extLst>
      <p:ext uri="{BB962C8B-B14F-4D97-AF65-F5344CB8AC3E}">
        <p14:creationId xmlns:p14="http://schemas.microsoft.com/office/powerpoint/2010/main" val="3910237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p:tmAbs val="0"/>
                                  </p:iterate>
                                  <p:childTnLst>
                                    <p:set>
                                      <p:cBhvr>
                                        <p:cTn id="6" fill="hold"/>
                                        <p:tgtEl>
                                          <p:spTgt spid="181"/>
                                        </p:tgtEl>
                                        <p:attrNameLst>
                                          <p:attrName>style.visibility</p:attrName>
                                        </p:attrNameLst>
                                      </p:cBhvr>
                                      <p:to>
                                        <p:strVal val="visible"/>
                                      </p:to>
                                    </p:set>
                                    <p:anim calcmode="lin" valueType="num">
                                      <p:cBhvr>
                                        <p:cTn id="7" dur="750" fill="hold"/>
                                        <p:tgtEl>
                                          <p:spTgt spid="181"/>
                                        </p:tgtEl>
                                        <p:attrNameLst>
                                          <p:attrName>ppt_w</p:attrName>
                                        </p:attrNameLst>
                                      </p:cBhvr>
                                      <p:tavLst>
                                        <p:tav tm="0">
                                          <p:val>
                                            <p:fltVal val="0"/>
                                          </p:val>
                                        </p:tav>
                                        <p:tav tm="100000">
                                          <p:val>
                                            <p:strVal val="#ppt_w"/>
                                          </p:val>
                                        </p:tav>
                                      </p:tavLst>
                                    </p:anim>
                                    <p:anim calcmode="lin" valueType="num">
                                      <p:cBhvr>
                                        <p:cTn id="8" dur="750" fill="hold"/>
                                        <p:tgtEl>
                                          <p:spTgt spid="18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fill="hold" grpId="0" nodeType="clickEffect">
                                  <p:stCondLst>
                                    <p:cond delay="0"/>
                                  </p:stCondLst>
                                  <p:iterate>
                                    <p:tmAbs val="0"/>
                                  </p:iterate>
                                  <p:childTnLst>
                                    <p:set>
                                      <p:cBhvr>
                                        <p:cTn id="12" fill="hold"/>
                                        <p:tgtEl>
                                          <p:spTgt spid="184"/>
                                        </p:tgtEl>
                                        <p:attrNameLst>
                                          <p:attrName>style.visibility</p:attrName>
                                        </p:attrNameLst>
                                      </p:cBhvr>
                                      <p:to>
                                        <p:strVal val="visible"/>
                                      </p:to>
                                    </p:set>
                                    <p:animEffect transition="in" filter="dissolve">
                                      <p:cBhvr>
                                        <p:cTn id="13" dur="399"/>
                                        <p:tgtEl>
                                          <p:spTgt spid="184"/>
                                        </p:tgtEl>
                                      </p:cBhvr>
                                    </p:animEffect>
                                  </p:childTnLst>
                                </p:cTn>
                              </p:par>
                            </p:childTnLst>
                          </p:cTn>
                        </p:par>
                        <p:par>
                          <p:cTn id="14" fill="hold">
                            <p:stCondLst>
                              <p:cond delay="399"/>
                            </p:stCondLst>
                            <p:childTnLst>
                              <p:par>
                                <p:cTn id="15" presetID="9" presetClass="entr" fill="hold" grpId="0" nodeType="afterEffect">
                                  <p:stCondLst>
                                    <p:cond delay="0"/>
                                  </p:stCondLst>
                                  <p:iterate>
                                    <p:tmAbs val="0"/>
                                  </p:iterate>
                                  <p:childTnLst>
                                    <p:set>
                                      <p:cBhvr>
                                        <p:cTn id="16" fill="hold"/>
                                        <p:tgtEl>
                                          <p:spTgt spid="191"/>
                                        </p:tgtEl>
                                        <p:attrNameLst>
                                          <p:attrName>style.visibility</p:attrName>
                                        </p:attrNameLst>
                                      </p:cBhvr>
                                      <p:to>
                                        <p:strVal val="visible"/>
                                      </p:to>
                                    </p:set>
                                    <p:animEffect transition="in" filter="dissolve">
                                      <p:cBhvr>
                                        <p:cTn id="17" dur="399"/>
                                        <p:tgtEl>
                                          <p:spTgt spid="191"/>
                                        </p:tgtEl>
                                      </p:cBhvr>
                                    </p:animEffect>
                                  </p:childTnLst>
                                </p:cTn>
                              </p:par>
                            </p:childTnLst>
                          </p:cTn>
                        </p:par>
                        <p:par>
                          <p:cTn id="18" fill="hold">
                            <p:stCondLst>
                              <p:cond delay="798"/>
                            </p:stCondLst>
                            <p:childTnLst>
                              <p:par>
                                <p:cTn id="19" presetID="9" presetClass="entr" fill="hold" grpId="0" nodeType="afterEffect">
                                  <p:stCondLst>
                                    <p:cond delay="0"/>
                                  </p:stCondLst>
                                  <p:iterate>
                                    <p:tmAbs val="0"/>
                                  </p:iterate>
                                  <p:childTnLst>
                                    <p:set>
                                      <p:cBhvr>
                                        <p:cTn id="20" fill="hold"/>
                                        <p:tgtEl>
                                          <p:spTgt spid="192"/>
                                        </p:tgtEl>
                                        <p:attrNameLst>
                                          <p:attrName>style.visibility</p:attrName>
                                        </p:attrNameLst>
                                      </p:cBhvr>
                                      <p:to>
                                        <p:strVal val="visible"/>
                                      </p:to>
                                    </p:set>
                                    <p:animEffect transition="in" filter="dissolve">
                                      <p:cBhvr>
                                        <p:cTn id="21" dur="399"/>
                                        <p:tgtEl>
                                          <p:spTgt spid="192"/>
                                        </p:tgtEl>
                                      </p:cBhvr>
                                    </p:animEffect>
                                  </p:childTnLst>
                                </p:cTn>
                              </p:par>
                            </p:childTnLst>
                          </p:cTn>
                        </p:par>
                        <p:par>
                          <p:cTn id="22" fill="hold">
                            <p:stCondLst>
                              <p:cond delay="1197"/>
                            </p:stCondLst>
                            <p:childTnLst>
                              <p:par>
                                <p:cTn id="23" presetID="23" presetClass="entr" presetSubtype="16" fill="hold" grpId="0" nodeType="afterEffect">
                                  <p:stCondLst>
                                    <p:cond delay="0"/>
                                  </p:stCondLst>
                                  <p:iterate>
                                    <p:tmAbs val="0"/>
                                  </p:iterate>
                                  <p:childTnLst>
                                    <p:set>
                                      <p:cBhvr>
                                        <p:cTn id="24" fill="hold"/>
                                        <p:tgtEl>
                                          <p:spTgt spid="196"/>
                                        </p:tgtEl>
                                        <p:attrNameLst>
                                          <p:attrName>style.visibility</p:attrName>
                                        </p:attrNameLst>
                                      </p:cBhvr>
                                      <p:to>
                                        <p:strVal val="visible"/>
                                      </p:to>
                                    </p:set>
                                    <p:anim calcmode="lin" valueType="num">
                                      <p:cBhvr>
                                        <p:cTn id="25" dur="750" fill="hold"/>
                                        <p:tgtEl>
                                          <p:spTgt spid="196"/>
                                        </p:tgtEl>
                                        <p:attrNameLst>
                                          <p:attrName>ppt_w</p:attrName>
                                        </p:attrNameLst>
                                      </p:cBhvr>
                                      <p:tavLst>
                                        <p:tav tm="0">
                                          <p:val>
                                            <p:fltVal val="0"/>
                                          </p:val>
                                        </p:tav>
                                        <p:tav tm="100000">
                                          <p:val>
                                            <p:strVal val="#ppt_w"/>
                                          </p:val>
                                        </p:tav>
                                      </p:tavLst>
                                    </p:anim>
                                    <p:anim calcmode="lin" valueType="num">
                                      <p:cBhvr>
                                        <p:cTn id="26" dur="750" fill="hold"/>
                                        <p:tgtEl>
                                          <p:spTgt spid="196"/>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9" presetClass="entr" fill="hold" grpId="0" nodeType="clickEffect">
                                  <p:stCondLst>
                                    <p:cond delay="0"/>
                                  </p:stCondLst>
                                  <p:iterate>
                                    <p:tmAbs val="0"/>
                                  </p:iterate>
                                  <p:childTnLst>
                                    <p:set>
                                      <p:cBhvr>
                                        <p:cTn id="30" fill="hold"/>
                                        <p:tgtEl>
                                          <p:spTgt spid="190"/>
                                        </p:tgtEl>
                                        <p:attrNameLst>
                                          <p:attrName>style.visibility</p:attrName>
                                        </p:attrNameLst>
                                      </p:cBhvr>
                                      <p:to>
                                        <p:strVal val="visible"/>
                                      </p:to>
                                    </p:set>
                                    <p:animEffect transition="in" filter="dissolve">
                                      <p:cBhvr>
                                        <p:cTn id="31" dur="400"/>
                                        <p:tgtEl>
                                          <p:spTgt spid="190"/>
                                        </p:tgtEl>
                                      </p:cBhvr>
                                    </p:animEffect>
                                  </p:childTnLst>
                                </p:cTn>
                              </p:par>
                            </p:childTnLst>
                          </p:cTn>
                        </p:par>
                        <p:par>
                          <p:cTn id="32" fill="hold">
                            <p:stCondLst>
                              <p:cond delay="400"/>
                            </p:stCondLst>
                            <p:childTnLst>
                              <p:par>
                                <p:cTn id="33" presetID="9" presetClass="entr" fill="hold" grpId="0" nodeType="afterEffect">
                                  <p:stCondLst>
                                    <p:cond delay="0"/>
                                  </p:stCondLst>
                                  <p:iterate>
                                    <p:tmAbs val="0"/>
                                  </p:iterate>
                                  <p:childTnLst>
                                    <p:set>
                                      <p:cBhvr>
                                        <p:cTn id="34" fill="hold"/>
                                        <p:tgtEl>
                                          <p:spTgt spid="182"/>
                                        </p:tgtEl>
                                        <p:attrNameLst>
                                          <p:attrName>style.visibility</p:attrName>
                                        </p:attrNameLst>
                                      </p:cBhvr>
                                      <p:to>
                                        <p:strVal val="visible"/>
                                      </p:to>
                                    </p:set>
                                    <p:animEffect transition="in" filter="dissolve">
                                      <p:cBhvr>
                                        <p:cTn id="35" dur="400"/>
                                        <p:tgtEl>
                                          <p:spTgt spid="182"/>
                                        </p:tgtEl>
                                      </p:cBhvr>
                                    </p:animEffect>
                                  </p:childTnLst>
                                </p:cTn>
                              </p:par>
                            </p:childTnLst>
                          </p:cTn>
                        </p:par>
                        <p:par>
                          <p:cTn id="36" fill="hold">
                            <p:stCondLst>
                              <p:cond delay="800"/>
                            </p:stCondLst>
                            <p:childTnLst>
                              <p:par>
                                <p:cTn id="37" presetID="9" presetClass="entr" fill="hold" grpId="0" nodeType="afterEffect">
                                  <p:stCondLst>
                                    <p:cond delay="0"/>
                                  </p:stCondLst>
                                  <p:iterate>
                                    <p:tmAbs val="0"/>
                                  </p:iterate>
                                  <p:childTnLst>
                                    <p:set>
                                      <p:cBhvr>
                                        <p:cTn id="38" fill="hold"/>
                                        <p:tgtEl>
                                          <p:spTgt spid="183"/>
                                        </p:tgtEl>
                                        <p:attrNameLst>
                                          <p:attrName>style.visibility</p:attrName>
                                        </p:attrNameLst>
                                      </p:cBhvr>
                                      <p:to>
                                        <p:strVal val="visible"/>
                                      </p:to>
                                    </p:set>
                                    <p:animEffect transition="in" filter="dissolve">
                                      <p:cBhvr>
                                        <p:cTn id="39" dur="400"/>
                                        <p:tgtEl>
                                          <p:spTgt spid="183"/>
                                        </p:tgtEl>
                                      </p:cBhvr>
                                    </p:animEffect>
                                  </p:childTnLst>
                                </p:cTn>
                              </p:par>
                            </p:childTnLst>
                          </p:cTn>
                        </p:par>
                        <p:par>
                          <p:cTn id="40" fill="hold">
                            <p:stCondLst>
                              <p:cond delay="1200"/>
                            </p:stCondLst>
                            <p:childTnLst>
                              <p:par>
                                <p:cTn id="41" presetID="23" presetClass="entr" presetSubtype="16" fill="hold" grpId="0" nodeType="afterEffect">
                                  <p:stCondLst>
                                    <p:cond delay="0"/>
                                  </p:stCondLst>
                                  <p:iterate>
                                    <p:tmAbs val="0"/>
                                  </p:iterate>
                                  <p:childTnLst>
                                    <p:set>
                                      <p:cBhvr>
                                        <p:cTn id="42" fill="hold"/>
                                        <p:tgtEl>
                                          <p:spTgt spid="186"/>
                                        </p:tgtEl>
                                        <p:attrNameLst>
                                          <p:attrName>style.visibility</p:attrName>
                                        </p:attrNameLst>
                                      </p:cBhvr>
                                      <p:to>
                                        <p:strVal val="visible"/>
                                      </p:to>
                                    </p:set>
                                    <p:anim calcmode="lin" valueType="num">
                                      <p:cBhvr>
                                        <p:cTn id="43" dur="750" fill="hold"/>
                                        <p:tgtEl>
                                          <p:spTgt spid="186"/>
                                        </p:tgtEl>
                                        <p:attrNameLst>
                                          <p:attrName>ppt_w</p:attrName>
                                        </p:attrNameLst>
                                      </p:cBhvr>
                                      <p:tavLst>
                                        <p:tav tm="0">
                                          <p:val>
                                            <p:fltVal val="0"/>
                                          </p:val>
                                        </p:tav>
                                        <p:tav tm="100000">
                                          <p:val>
                                            <p:strVal val="#ppt_w"/>
                                          </p:val>
                                        </p:tav>
                                      </p:tavLst>
                                    </p:anim>
                                    <p:anim calcmode="lin" valueType="num">
                                      <p:cBhvr>
                                        <p:cTn id="44" dur="750" fill="hold"/>
                                        <p:tgtEl>
                                          <p:spTgt spid="186"/>
                                        </p:tgtEl>
                                        <p:attrNameLst>
                                          <p:attrName>ppt_h</p:attrName>
                                        </p:attrNameLst>
                                      </p:cBhvr>
                                      <p:tavLst>
                                        <p:tav tm="0">
                                          <p:val>
                                            <p:fltVal val="0"/>
                                          </p:val>
                                        </p:tav>
                                        <p:tav tm="100000">
                                          <p:val>
                                            <p:strVal val="#ppt_h"/>
                                          </p:val>
                                        </p:tav>
                                      </p:tavLst>
                                    </p:anim>
                                  </p:childTnLst>
                                </p:cTn>
                              </p:par>
                            </p:childTnLst>
                          </p:cTn>
                        </p:par>
                        <p:par>
                          <p:cTn id="45" fill="hold">
                            <p:stCondLst>
                              <p:cond delay="1950"/>
                            </p:stCondLst>
                            <p:childTnLst>
                              <p:par>
                                <p:cTn id="46" presetID="23" presetClass="entr" presetSubtype="16" fill="hold" grpId="0" nodeType="afterEffect">
                                  <p:stCondLst>
                                    <p:cond delay="0"/>
                                  </p:stCondLst>
                                  <p:iterate>
                                    <p:tmAbs val="0"/>
                                  </p:iterate>
                                  <p:childTnLst>
                                    <p:set>
                                      <p:cBhvr>
                                        <p:cTn id="47" fill="hold"/>
                                        <p:tgtEl>
                                          <p:spTgt spid="188"/>
                                        </p:tgtEl>
                                        <p:attrNameLst>
                                          <p:attrName>style.visibility</p:attrName>
                                        </p:attrNameLst>
                                      </p:cBhvr>
                                      <p:to>
                                        <p:strVal val="visible"/>
                                      </p:to>
                                    </p:set>
                                    <p:anim calcmode="lin" valueType="num">
                                      <p:cBhvr>
                                        <p:cTn id="48" dur="750" fill="hold"/>
                                        <p:tgtEl>
                                          <p:spTgt spid="188"/>
                                        </p:tgtEl>
                                        <p:attrNameLst>
                                          <p:attrName>ppt_w</p:attrName>
                                        </p:attrNameLst>
                                      </p:cBhvr>
                                      <p:tavLst>
                                        <p:tav tm="0">
                                          <p:val>
                                            <p:fltVal val="0"/>
                                          </p:val>
                                        </p:tav>
                                        <p:tav tm="100000">
                                          <p:val>
                                            <p:strVal val="#ppt_w"/>
                                          </p:val>
                                        </p:tav>
                                      </p:tavLst>
                                    </p:anim>
                                    <p:anim calcmode="lin" valueType="num">
                                      <p:cBhvr>
                                        <p:cTn id="49" dur="750" fill="hold"/>
                                        <p:tgtEl>
                                          <p:spTgt spid="188"/>
                                        </p:tgtEl>
                                        <p:attrNameLst>
                                          <p:attrName>ppt_h</p:attrName>
                                        </p:attrNameLst>
                                      </p:cBhvr>
                                      <p:tavLst>
                                        <p:tav tm="0">
                                          <p:val>
                                            <p:fltVal val="0"/>
                                          </p:val>
                                        </p:tav>
                                        <p:tav tm="100000">
                                          <p:val>
                                            <p:strVal val="#ppt_h"/>
                                          </p:val>
                                        </p:tav>
                                      </p:tavLst>
                                    </p:anim>
                                  </p:childTnLst>
                                </p:cTn>
                              </p:par>
                            </p:childTnLst>
                          </p:cTn>
                        </p:par>
                        <p:par>
                          <p:cTn id="50" fill="hold">
                            <p:stCondLst>
                              <p:cond delay="2700"/>
                            </p:stCondLst>
                            <p:childTnLst>
                              <p:par>
                                <p:cTn id="51" presetID="23" presetClass="entr" presetSubtype="16" fill="hold" grpId="0" nodeType="afterEffect">
                                  <p:stCondLst>
                                    <p:cond delay="0"/>
                                  </p:stCondLst>
                                  <p:iterate>
                                    <p:tmAbs val="0"/>
                                  </p:iterate>
                                  <p:childTnLst>
                                    <p:set>
                                      <p:cBhvr>
                                        <p:cTn id="52" fill="hold"/>
                                        <p:tgtEl>
                                          <p:spTgt spid="185"/>
                                        </p:tgtEl>
                                        <p:attrNameLst>
                                          <p:attrName>style.visibility</p:attrName>
                                        </p:attrNameLst>
                                      </p:cBhvr>
                                      <p:to>
                                        <p:strVal val="visible"/>
                                      </p:to>
                                    </p:set>
                                    <p:anim calcmode="lin" valueType="num">
                                      <p:cBhvr>
                                        <p:cTn id="53" dur="750" fill="hold"/>
                                        <p:tgtEl>
                                          <p:spTgt spid="185"/>
                                        </p:tgtEl>
                                        <p:attrNameLst>
                                          <p:attrName>ppt_w</p:attrName>
                                        </p:attrNameLst>
                                      </p:cBhvr>
                                      <p:tavLst>
                                        <p:tav tm="0">
                                          <p:val>
                                            <p:fltVal val="0"/>
                                          </p:val>
                                        </p:tav>
                                        <p:tav tm="100000">
                                          <p:val>
                                            <p:strVal val="#ppt_w"/>
                                          </p:val>
                                        </p:tav>
                                      </p:tavLst>
                                    </p:anim>
                                    <p:anim calcmode="lin" valueType="num">
                                      <p:cBhvr>
                                        <p:cTn id="54" dur="750" fill="hold"/>
                                        <p:tgtEl>
                                          <p:spTgt spid="185"/>
                                        </p:tgtEl>
                                        <p:attrNameLst>
                                          <p:attrName>ppt_h</p:attrName>
                                        </p:attrNameLst>
                                      </p:cBhvr>
                                      <p:tavLst>
                                        <p:tav tm="0">
                                          <p:val>
                                            <p:fltVal val="0"/>
                                          </p:val>
                                        </p:tav>
                                        <p:tav tm="100000">
                                          <p:val>
                                            <p:strVal val="#ppt_h"/>
                                          </p:val>
                                        </p:tav>
                                      </p:tavLst>
                                    </p:anim>
                                  </p:childTnLst>
                                </p:cTn>
                              </p:par>
                            </p:childTnLst>
                          </p:cTn>
                        </p:par>
                        <p:par>
                          <p:cTn id="55" fill="hold">
                            <p:stCondLst>
                              <p:cond delay="3450"/>
                            </p:stCondLst>
                            <p:childTnLst>
                              <p:par>
                                <p:cTn id="56" presetID="23" presetClass="entr" presetSubtype="16" fill="hold" grpId="0" nodeType="afterEffect">
                                  <p:stCondLst>
                                    <p:cond delay="0"/>
                                  </p:stCondLst>
                                  <p:iterate>
                                    <p:tmAbs val="0"/>
                                  </p:iterate>
                                  <p:childTnLst>
                                    <p:set>
                                      <p:cBhvr>
                                        <p:cTn id="57" fill="hold"/>
                                        <p:tgtEl>
                                          <p:spTgt spid="187"/>
                                        </p:tgtEl>
                                        <p:attrNameLst>
                                          <p:attrName>style.visibility</p:attrName>
                                        </p:attrNameLst>
                                      </p:cBhvr>
                                      <p:to>
                                        <p:strVal val="visible"/>
                                      </p:to>
                                    </p:set>
                                    <p:anim calcmode="lin" valueType="num">
                                      <p:cBhvr>
                                        <p:cTn id="58" dur="750" fill="hold"/>
                                        <p:tgtEl>
                                          <p:spTgt spid="187"/>
                                        </p:tgtEl>
                                        <p:attrNameLst>
                                          <p:attrName>ppt_w</p:attrName>
                                        </p:attrNameLst>
                                      </p:cBhvr>
                                      <p:tavLst>
                                        <p:tav tm="0">
                                          <p:val>
                                            <p:fltVal val="0"/>
                                          </p:val>
                                        </p:tav>
                                        <p:tav tm="100000">
                                          <p:val>
                                            <p:strVal val="#ppt_w"/>
                                          </p:val>
                                        </p:tav>
                                      </p:tavLst>
                                    </p:anim>
                                    <p:anim calcmode="lin" valueType="num">
                                      <p:cBhvr>
                                        <p:cTn id="59" dur="750" fill="hold"/>
                                        <p:tgtEl>
                                          <p:spTgt spid="18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 grpId="0" animBg="1" advAuto="0"/>
      <p:bldP spid="182" grpId="0" animBg="1" advAuto="0"/>
      <p:bldP spid="183" grpId="0" animBg="1" advAuto="0"/>
      <p:bldP spid="184" grpId="0" animBg="1" advAuto="0"/>
      <p:bldP spid="185" grpId="0" animBg="1" advAuto="0"/>
      <p:bldP spid="186" grpId="0" animBg="1" advAuto="0"/>
      <p:bldP spid="187" grpId="0" animBg="1" advAuto="0"/>
      <p:bldP spid="188" grpId="0" animBg="1" advAuto="0"/>
      <p:bldP spid="190" grpId="0" animBg="1" advAuto="0"/>
      <p:bldP spid="191" grpId="0" animBg="1" advAuto="0"/>
      <p:bldP spid="192" grpId="0" animBg="1" advAuto="0"/>
      <p:bldP spid="196"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 name="Linear.mov" descr="Linear.mov"/>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3609651" y="370417"/>
            <a:ext cx="3030392" cy="2166354"/>
          </a:xfrm>
          <a:prstGeom prst="rect">
            <a:avLst/>
          </a:prstGeom>
          <a:ln w="12700">
            <a:miter lim="400000"/>
          </a:ln>
        </p:spPr>
      </p:pic>
      <p:pic>
        <p:nvPicPr>
          <p:cNvPr id="199" name="teacher.png" descr="teacher.png"/>
          <p:cNvPicPr>
            <a:picLocks noChangeAspect="1"/>
          </p:cNvPicPr>
          <p:nvPr/>
        </p:nvPicPr>
        <p:blipFill>
          <a:blip r:embed="rId5"/>
          <a:stretch>
            <a:fillRect/>
          </a:stretch>
        </p:blipFill>
        <p:spPr>
          <a:xfrm>
            <a:off x="1904692" y="2452302"/>
            <a:ext cx="3163390" cy="4219171"/>
          </a:xfrm>
          <a:prstGeom prst="rect">
            <a:avLst/>
          </a:prstGeom>
          <a:ln w="12700">
            <a:miter lim="400000"/>
          </a:ln>
        </p:spPr>
      </p:pic>
      <p:pic>
        <p:nvPicPr>
          <p:cNvPr id="200" name="the one.gif" descr="the one.gif"/>
          <p:cNvPicPr>
            <a:picLocks noChangeAspect="1"/>
          </p:cNvPicPr>
          <p:nvPr/>
        </p:nvPicPr>
        <p:blipFill>
          <a:blip r:embed="rId6"/>
          <a:stretch>
            <a:fillRect/>
          </a:stretch>
        </p:blipFill>
        <p:spPr>
          <a:xfrm>
            <a:off x="7933693" y="3413375"/>
            <a:ext cx="2572955" cy="3046920"/>
          </a:xfrm>
          <a:prstGeom prst="rect">
            <a:avLst/>
          </a:prstGeom>
          <a:ln w="12700">
            <a:miter lim="400000"/>
          </a:ln>
        </p:spPr>
      </p:pic>
      <p:sp>
        <p:nvSpPr>
          <p:cNvPr id="201" name="Circle"/>
          <p:cNvSpPr/>
          <p:nvPr/>
        </p:nvSpPr>
        <p:spPr>
          <a:xfrm>
            <a:off x="2833429" y="2095963"/>
            <a:ext cx="331884" cy="331884"/>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02" name="Oval"/>
          <p:cNvSpPr/>
          <p:nvPr/>
        </p:nvSpPr>
        <p:spPr>
          <a:xfrm>
            <a:off x="2971815" y="-60937"/>
            <a:ext cx="4306061" cy="3029062"/>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03" name="Circle"/>
          <p:cNvSpPr/>
          <p:nvPr/>
        </p:nvSpPr>
        <p:spPr>
          <a:xfrm>
            <a:off x="2701826" y="2467212"/>
            <a:ext cx="253088" cy="253088"/>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04" name="y - y1 = m(x - x1)"/>
          <p:cNvSpPr txBox="1"/>
          <p:nvPr/>
        </p:nvSpPr>
        <p:spPr>
          <a:xfrm>
            <a:off x="4880691" y="3573535"/>
            <a:ext cx="3924152" cy="7646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p>
            <a:pPr>
              <a:defRPr sz="6400" i="1">
                <a:latin typeface="Times New Roman"/>
                <a:ea typeface="Times New Roman"/>
                <a:cs typeface="Times New Roman"/>
                <a:sym typeface="Times New Roman"/>
              </a:defRPr>
            </a:pPr>
            <a:r>
              <a:rPr sz="4500" dirty="0"/>
              <a:t>y - y</a:t>
            </a:r>
            <a:r>
              <a:rPr sz="4500" baseline="-5999" dirty="0"/>
              <a:t>1</a:t>
            </a:r>
            <a:r>
              <a:rPr sz="4500" dirty="0"/>
              <a:t> = m(x - x</a:t>
            </a:r>
            <a:r>
              <a:rPr sz="4500" baseline="-5999" dirty="0"/>
              <a:t>1</a:t>
            </a:r>
            <a:r>
              <a:rPr sz="4500" dirty="0"/>
              <a:t>)</a:t>
            </a:r>
          </a:p>
        </p:txBody>
      </p:sp>
      <p:sp>
        <p:nvSpPr>
          <p:cNvPr id="205" name="Circle"/>
          <p:cNvSpPr/>
          <p:nvPr/>
        </p:nvSpPr>
        <p:spPr>
          <a:xfrm>
            <a:off x="9384355" y="3068495"/>
            <a:ext cx="253088" cy="253088"/>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06" name="Circle"/>
          <p:cNvSpPr/>
          <p:nvPr/>
        </p:nvSpPr>
        <p:spPr>
          <a:xfrm>
            <a:off x="9181199" y="2687734"/>
            <a:ext cx="331885" cy="331884"/>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07" name="Oval"/>
          <p:cNvSpPr/>
          <p:nvPr/>
        </p:nvSpPr>
        <p:spPr>
          <a:xfrm>
            <a:off x="7380225" y="56067"/>
            <a:ext cx="3242344" cy="2561974"/>
          </a:xfrm>
          <a:prstGeom prst="ellipse">
            <a:avLst/>
          </a:prstGeom>
          <a:ln w="25400">
            <a:solidFill>
              <a:srgbClr val="000000"/>
            </a:solidFill>
            <a:miter lim="400000"/>
          </a:ln>
          <a:effectLst>
            <a:outerShdw blurRad="38100" dist="25400" dir="5400000" rotWithShape="0">
              <a:srgbClr val="000000">
                <a:alpha val="50000"/>
              </a:srgbClr>
            </a:outerShdw>
          </a:effectLst>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defRPr>
            </a:pPr>
            <a:endParaRPr sz="2812"/>
          </a:p>
        </p:txBody>
      </p:sp>
      <p:sp>
        <p:nvSpPr>
          <p:cNvPr id="2" name="TextBox 1">
            <a:extLst>
              <a:ext uri="{FF2B5EF4-FFF2-40B4-BE49-F238E27FC236}">
                <a16:creationId xmlns:a16="http://schemas.microsoft.com/office/drawing/2014/main" id="{E0EC382D-FE4A-C14A-9CA0-5B6685523861}"/>
              </a:ext>
            </a:extLst>
          </p:cNvPr>
          <p:cNvSpPr txBox="1"/>
          <p:nvPr/>
        </p:nvSpPr>
        <p:spPr>
          <a:xfrm>
            <a:off x="7946187" y="644556"/>
            <a:ext cx="2110420" cy="1384995"/>
          </a:xfrm>
          <a:prstGeom prst="rect">
            <a:avLst/>
          </a:prstGeom>
          <a:noFill/>
        </p:spPr>
        <p:txBody>
          <a:bodyPr wrap="square" rtlCol="0">
            <a:spAutoFit/>
          </a:bodyPr>
          <a:lstStyle/>
          <a:p>
            <a:pPr algn="ctr"/>
            <a:r>
              <a:rPr lang="en-US" sz="2800" i="1" dirty="0">
                <a:solidFill>
                  <a:srgbClr val="0432FF"/>
                </a:solidFill>
              </a:rPr>
              <a:t>Linear functions are lines</a:t>
            </a:r>
          </a:p>
        </p:txBody>
      </p:sp>
    </p:spTree>
    <p:extLst>
      <p:ext uri="{BB962C8B-B14F-4D97-AF65-F5344CB8AC3E}">
        <p14:creationId xmlns:p14="http://schemas.microsoft.com/office/powerpoint/2010/main" val="4207795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p:tmAbs val="0"/>
                                  </p:iterate>
                                  <p:childTnLst>
                                    <p:set>
                                      <p:cBhvr>
                                        <p:cTn id="6" fill="hold"/>
                                        <p:tgtEl>
                                          <p:spTgt spid="204"/>
                                        </p:tgtEl>
                                        <p:attrNameLst>
                                          <p:attrName>style.visibility</p:attrName>
                                        </p:attrNameLst>
                                      </p:cBhvr>
                                      <p:to>
                                        <p:strVal val="visible"/>
                                      </p:to>
                                    </p:set>
                                    <p:anim calcmode="lin" valueType="num">
                                      <p:cBhvr>
                                        <p:cTn id="7" dur="750" fill="hold"/>
                                        <p:tgtEl>
                                          <p:spTgt spid="204"/>
                                        </p:tgtEl>
                                        <p:attrNameLst>
                                          <p:attrName>ppt_w</p:attrName>
                                        </p:attrNameLst>
                                      </p:cBhvr>
                                      <p:tavLst>
                                        <p:tav tm="0">
                                          <p:val>
                                            <p:fltVal val="0"/>
                                          </p:val>
                                        </p:tav>
                                        <p:tav tm="100000">
                                          <p:val>
                                            <p:strVal val="#ppt_w"/>
                                          </p:val>
                                        </p:tav>
                                      </p:tavLst>
                                    </p:anim>
                                    <p:anim calcmode="lin" valueType="num">
                                      <p:cBhvr>
                                        <p:cTn id="8" dur="750" fill="hold"/>
                                        <p:tgtEl>
                                          <p:spTgt spid="20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fill="hold" grpId="0" nodeType="clickEffect">
                                  <p:stCondLst>
                                    <p:cond delay="0"/>
                                  </p:stCondLst>
                                  <p:iterate>
                                    <p:tmAbs val="0"/>
                                  </p:iterate>
                                  <p:childTnLst>
                                    <p:set>
                                      <p:cBhvr>
                                        <p:cTn id="12" fill="hold"/>
                                        <p:tgtEl>
                                          <p:spTgt spid="205"/>
                                        </p:tgtEl>
                                        <p:attrNameLst>
                                          <p:attrName>style.visibility</p:attrName>
                                        </p:attrNameLst>
                                      </p:cBhvr>
                                      <p:to>
                                        <p:strVal val="visible"/>
                                      </p:to>
                                    </p:set>
                                    <p:animEffect transition="in" filter="dissolve">
                                      <p:cBhvr>
                                        <p:cTn id="13" dur="400"/>
                                        <p:tgtEl>
                                          <p:spTgt spid="205"/>
                                        </p:tgtEl>
                                      </p:cBhvr>
                                    </p:animEffect>
                                  </p:childTnLst>
                                </p:cTn>
                              </p:par>
                            </p:childTnLst>
                          </p:cTn>
                        </p:par>
                        <p:par>
                          <p:cTn id="14" fill="hold">
                            <p:stCondLst>
                              <p:cond delay="400"/>
                            </p:stCondLst>
                            <p:childTnLst>
                              <p:par>
                                <p:cTn id="15" presetID="9" presetClass="entr" fill="hold" grpId="0" nodeType="afterEffect">
                                  <p:stCondLst>
                                    <p:cond delay="0"/>
                                  </p:stCondLst>
                                  <p:iterate>
                                    <p:tmAbs val="0"/>
                                  </p:iterate>
                                  <p:childTnLst>
                                    <p:set>
                                      <p:cBhvr>
                                        <p:cTn id="16" fill="hold"/>
                                        <p:tgtEl>
                                          <p:spTgt spid="206"/>
                                        </p:tgtEl>
                                        <p:attrNameLst>
                                          <p:attrName>style.visibility</p:attrName>
                                        </p:attrNameLst>
                                      </p:cBhvr>
                                      <p:to>
                                        <p:strVal val="visible"/>
                                      </p:to>
                                    </p:set>
                                    <p:animEffect transition="in" filter="dissolve">
                                      <p:cBhvr>
                                        <p:cTn id="17" dur="400"/>
                                        <p:tgtEl>
                                          <p:spTgt spid="206"/>
                                        </p:tgtEl>
                                      </p:cBhvr>
                                    </p:animEffect>
                                  </p:childTnLst>
                                </p:cTn>
                              </p:par>
                            </p:childTnLst>
                          </p:cTn>
                        </p:par>
                        <p:par>
                          <p:cTn id="18" fill="hold">
                            <p:stCondLst>
                              <p:cond delay="800"/>
                            </p:stCondLst>
                            <p:childTnLst>
                              <p:par>
                                <p:cTn id="19" presetID="9" presetClass="entr" fill="hold" grpId="0" nodeType="afterEffect">
                                  <p:stCondLst>
                                    <p:cond delay="0"/>
                                  </p:stCondLst>
                                  <p:iterate>
                                    <p:tmAbs val="0"/>
                                  </p:iterate>
                                  <p:childTnLst>
                                    <p:set>
                                      <p:cBhvr>
                                        <p:cTn id="20" fill="hold"/>
                                        <p:tgtEl>
                                          <p:spTgt spid="207"/>
                                        </p:tgtEl>
                                        <p:attrNameLst>
                                          <p:attrName>style.visibility</p:attrName>
                                        </p:attrNameLst>
                                      </p:cBhvr>
                                      <p:to>
                                        <p:strVal val="visible"/>
                                      </p:to>
                                    </p:set>
                                    <p:animEffect transition="in" filter="dissolve">
                                      <p:cBhvr>
                                        <p:cTn id="21" dur="400"/>
                                        <p:tgtEl>
                                          <p:spTgt spid="207"/>
                                        </p:tgtEl>
                                      </p:cBhvr>
                                    </p:animEffect>
                                  </p:childTnLst>
                                </p:cTn>
                              </p:par>
                            </p:childTnLst>
                          </p:cTn>
                        </p:par>
                        <p:par>
                          <p:cTn id="22" fill="hold">
                            <p:stCondLst>
                              <p:cond delay="1200"/>
                            </p:stCondLst>
                            <p:childTnLst>
                              <p:par>
                                <p:cTn id="23" presetID="55" presetClass="entr" presetSubtype="0"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1000" fill="hold"/>
                                        <p:tgtEl>
                                          <p:spTgt spid="2"/>
                                        </p:tgtEl>
                                        <p:attrNameLst>
                                          <p:attrName>ppt_w</p:attrName>
                                        </p:attrNameLst>
                                      </p:cBhvr>
                                      <p:tavLst>
                                        <p:tav tm="0">
                                          <p:val>
                                            <p:strVal val="#ppt_w*0.70"/>
                                          </p:val>
                                        </p:tav>
                                        <p:tav tm="100000">
                                          <p:val>
                                            <p:strVal val="#ppt_w"/>
                                          </p:val>
                                        </p:tav>
                                      </p:tavLst>
                                    </p:anim>
                                    <p:anim calcmode="lin" valueType="num">
                                      <p:cBhvr>
                                        <p:cTn id="26" dur="1000" fill="hold"/>
                                        <p:tgtEl>
                                          <p:spTgt spid="2"/>
                                        </p:tgtEl>
                                        <p:attrNameLst>
                                          <p:attrName>ppt_h</p:attrName>
                                        </p:attrNameLst>
                                      </p:cBhvr>
                                      <p:tavLst>
                                        <p:tav tm="0">
                                          <p:val>
                                            <p:strVal val="#ppt_h"/>
                                          </p:val>
                                        </p:tav>
                                        <p:tav tm="100000">
                                          <p:val>
                                            <p:strVal val="#ppt_h"/>
                                          </p:val>
                                        </p:tav>
                                      </p:tavLst>
                                    </p:anim>
                                    <p:animEffect transition="in" filter="fade">
                                      <p:cBhvr>
                                        <p:cTn id="27" dur="10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fill="hold" grpId="0" nodeType="clickEffect">
                                  <p:stCondLst>
                                    <p:cond delay="0"/>
                                  </p:stCondLst>
                                  <p:iterate>
                                    <p:tmAbs val="0"/>
                                  </p:iterate>
                                  <p:childTnLst>
                                    <p:set>
                                      <p:cBhvr>
                                        <p:cTn id="31" fill="hold"/>
                                        <p:tgtEl>
                                          <p:spTgt spid="203"/>
                                        </p:tgtEl>
                                        <p:attrNameLst>
                                          <p:attrName>style.visibility</p:attrName>
                                        </p:attrNameLst>
                                      </p:cBhvr>
                                      <p:to>
                                        <p:strVal val="visible"/>
                                      </p:to>
                                    </p:set>
                                    <p:animEffect transition="in" filter="dissolve">
                                      <p:cBhvr>
                                        <p:cTn id="32" dur="400"/>
                                        <p:tgtEl>
                                          <p:spTgt spid="203"/>
                                        </p:tgtEl>
                                      </p:cBhvr>
                                    </p:animEffect>
                                  </p:childTnLst>
                                </p:cTn>
                              </p:par>
                            </p:childTnLst>
                          </p:cTn>
                        </p:par>
                        <p:par>
                          <p:cTn id="33" fill="hold">
                            <p:stCondLst>
                              <p:cond delay="400"/>
                            </p:stCondLst>
                            <p:childTnLst>
                              <p:par>
                                <p:cTn id="34" presetID="9" presetClass="entr" fill="hold" grpId="0" nodeType="afterEffect">
                                  <p:stCondLst>
                                    <p:cond delay="0"/>
                                  </p:stCondLst>
                                  <p:iterate>
                                    <p:tmAbs val="0"/>
                                  </p:iterate>
                                  <p:childTnLst>
                                    <p:set>
                                      <p:cBhvr>
                                        <p:cTn id="35" fill="hold"/>
                                        <p:tgtEl>
                                          <p:spTgt spid="201"/>
                                        </p:tgtEl>
                                        <p:attrNameLst>
                                          <p:attrName>style.visibility</p:attrName>
                                        </p:attrNameLst>
                                      </p:cBhvr>
                                      <p:to>
                                        <p:strVal val="visible"/>
                                      </p:to>
                                    </p:set>
                                    <p:animEffect transition="in" filter="dissolve">
                                      <p:cBhvr>
                                        <p:cTn id="36" dur="400"/>
                                        <p:tgtEl>
                                          <p:spTgt spid="201"/>
                                        </p:tgtEl>
                                      </p:cBhvr>
                                    </p:animEffect>
                                  </p:childTnLst>
                                </p:cTn>
                              </p:par>
                            </p:childTnLst>
                          </p:cTn>
                        </p:par>
                        <p:par>
                          <p:cTn id="37" fill="hold">
                            <p:stCondLst>
                              <p:cond delay="800"/>
                            </p:stCondLst>
                            <p:childTnLst>
                              <p:par>
                                <p:cTn id="38" presetID="9" presetClass="entr" fill="hold" grpId="0" nodeType="afterEffect">
                                  <p:stCondLst>
                                    <p:cond delay="0"/>
                                  </p:stCondLst>
                                  <p:iterate>
                                    <p:tmAbs val="0"/>
                                  </p:iterate>
                                  <p:childTnLst>
                                    <p:set>
                                      <p:cBhvr>
                                        <p:cTn id="39" fill="hold"/>
                                        <p:tgtEl>
                                          <p:spTgt spid="202"/>
                                        </p:tgtEl>
                                        <p:attrNameLst>
                                          <p:attrName>style.visibility</p:attrName>
                                        </p:attrNameLst>
                                      </p:cBhvr>
                                      <p:to>
                                        <p:strVal val="visible"/>
                                      </p:to>
                                    </p:set>
                                    <p:animEffect transition="in" filter="dissolve">
                                      <p:cBhvr>
                                        <p:cTn id="40" dur="400"/>
                                        <p:tgtEl>
                                          <p:spTgt spid="202"/>
                                        </p:tgtEl>
                                      </p:cBhvr>
                                    </p:animEffect>
                                  </p:childTnLst>
                                </p:cTn>
                              </p:par>
                            </p:childTnLst>
                          </p:cTn>
                        </p:par>
                        <p:par>
                          <p:cTn id="41" fill="hold">
                            <p:stCondLst>
                              <p:cond delay="1200"/>
                            </p:stCondLst>
                            <p:childTnLst>
                              <p:par>
                                <p:cTn id="42" presetID="23" presetClass="entr" presetSubtype="16" fill="hold" grpId="0" nodeType="afterEffect">
                                  <p:stCondLst>
                                    <p:cond delay="0"/>
                                  </p:stCondLst>
                                  <p:iterate>
                                    <p:tmAbs val="0"/>
                                  </p:iterate>
                                  <p:childTnLst>
                                    <p:set>
                                      <p:cBhvr>
                                        <p:cTn id="43" fill="hold"/>
                                        <p:tgtEl>
                                          <p:spTgt spid="198"/>
                                        </p:tgtEl>
                                        <p:attrNameLst>
                                          <p:attrName>style.visibility</p:attrName>
                                        </p:attrNameLst>
                                      </p:cBhvr>
                                      <p:to>
                                        <p:strVal val="visible"/>
                                      </p:to>
                                    </p:set>
                                    <p:anim calcmode="lin" valueType="num">
                                      <p:cBhvr>
                                        <p:cTn id="44" dur="750" fill="hold"/>
                                        <p:tgtEl>
                                          <p:spTgt spid="198"/>
                                        </p:tgtEl>
                                        <p:attrNameLst>
                                          <p:attrName>ppt_w</p:attrName>
                                        </p:attrNameLst>
                                      </p:cBhvr>
                                      <p:tavLst>
                                        <p:tav tm="0">
                                          <p:val>
                                            <p:fltVal val="0"/>
                                          </p:val>
                                        </p:tav>
                                        <p:tav tm="100000">
                                          <p:val>
                                            <p:strVal val="#ppt_w"/>
                                          </p:val>
                                        </p:tav>
                                      </p:tavLst>
                                    </p:anim>
                                    <p:anim calcmode="lin" valueType="num">
                                      <p:cBhvr>
                                        <p:cTn id="45" dur="750" fill="hold"/>
                                        <p:tgtEl>
                                          <p:spTgt spid="198"/>
                                        </p:tgtEl>
                                        <p:attrNameLst>
                                          <p:attrName>ppt_h</p:attrName>
                                        </p:attrNameLst>
                                      </p:cBhvr>
                                      <p:tavLst>
                                        <p:tav tm="0">
                                          <p:val>
                                            <p:fltVal val="0"/>
                                          </p:val>
                                        </p:tav>
                                        <p:tav tm="100000">
                                          <p:val>
                                            <p:strVal val="#ppt_h"/>
                                          </p:val>
                                        </p:tav>
                                      </p:tavLst>
                                    </p:anim>
                                  </p:childTnLst>
                                </p:cTn>
                              </p:par>
                            </p:childTnLst>
                          </p:cTn>
                        </p:par>
                        <p:par>
                          <p:cTn id="46" fill="hold">
                            <p:stCondLst>
                              <p:cond delay="1950"/>
                            </p:stCondLst>
                            <p:childTnLst>
                              <p:par>
                                <p:cTn id="47" presetID="1" presetClass="mediacall" presetSubtype="0" fill="hold" nodeType="afterEffect">
                                  <p:stCondLst>
                                    <p:cond delay="0"/>
                                  </p:stCondLst>
                                  <p:childTnLst>
                                    <p:cmd type="call" cmd="playFrom(0.0)">
                                      <p:cBhvr>
                                        <p:cTn id="48" dur="9412" fill="hold"/>
                                        <p:tgtEl>
                                          <p:spTgt spid="19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49" fill="hold" display="0">
                  <p:stCondLst>
                    <p:cond delay="indefinite"/>
                  </p:stCondLst>
                </p:cTn>
                <p:tgtEl>
                  <p:spTgt spid="198"/>
                </p:tgtEl>
              </p:cMediaNode>
            </p:video>
          </p:childTnLst>
        </p:cTn>
      </p:par>
    </p:tnLst>
    <p:bldLst>
      <p:bldP spid="198" grpId="0" animBg="1" advAuto="0"/>
      <p:bldP spid="201" grpId="0" animBg="1" advAuto="0"/>
      <p:bldP spid="202" grpId="0" animBg="1" advAuto="0"/>
      <p:bldP spid="203" grpId="0" animBg="1" advAuto="0"/>
      <p:bldP spid="204" grpId="0" animBg="1" advAuto="0"/>
      <p:bldP spid="205" grpId="0" animBg="1" advAuto="0"/>
      <p:bldP spid="206" grpId="0" animBg="1" advAuto="0"/>
      <p:bldP spid="207" grpId="0" animBg="1" advAuto="0"/>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856</TotalTime>
  <Words>2233</Words>
  <Application>Microsoft Office PowerPoint</Application>
  <PresentationFormat>Widescreen</PresentationFormat>
  <Paragraphs>196</Paragraphs>
  <Slides>67</Slides>
  <Notes>7</Notes>
  <HiddenSlides>0</HiddenSlides>
  <MMClips>7</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67</vt:i4>
      </vt:variant>
    </vt:vector>
  </HeadingPairs>
  <TitlesOfParts>
    <vt:vector size="75" baseType="lpstr">
      <vt:lpstr>Arial</vt:lpstr>
      <vt:lpstr>Calibri</vt:lpstr>
      <vt:lpstr>Calibri Light</vt:lpstr>
      <vt:lpstr>Cambria</vt:lpstr>
      <vt:lpstr>Goudy Old Style</vt:lpstr>
      <vt:lpstr>Goudy Old Style Italic</vt:lpstr>
      <vt:lpstr>Times New Roman</vt:lpstr>
      <vt:lpstr>Office Theme</vt:lpstr>
      <vt:lpstr>PowerPoint Presentation</vt:lpstr>
      <vt:lpstr>What is a conceptual analysis?</vt:lpstr>
      <vt:lpstr>Conceptual Analysis</vt:lpstr>
      <vt:lpstr>Conceptual Analysis</vt:lpstr>
      <vt:lpstr>What is a conceptual analysis?</vt:lpstr>
      <vt:lpstr>Why is it important to conduct a conceptual analysis?</vt:lpstr>
      <vt:lpstr>PowerPoint Presentation</vt:lpstr>
      <vt:lpstr>PowerPoint Presentation</vt:lpstr>
      <vt:lpstr>PowerPoint Presentation</vt:lpstr>
      <vt:lpstr>PowerPoint Presentation</vt:lpstr>
      <vt:lpstr>PowerPoint Presentation</vt:lpstr>
      <vt:lpstr>PowerPoint Presentation</vt:lpstr>
      <vt:lpstr>Goal of mathematics instruction</vt:lpstr>
      <vt:lpstr>Goal of mathematics instruction</vt:lpstr>
      <vt:lpstr>Provide an example of instructional resources based on a conceptual analysis</vt:lpstr>
      <vt:lpstr>An Example</vt:lpstr>
      <vt:lpstr>An Example</vt:lpstr>
      <vt:lpstr>PowerPoint Presentation</vt:lpstr>
      <vt:lpstr>An Example</vt:lpstr>
      <vt:lpstr>An Example</vt:lpstr>
      <vt:lpstr>Example: The sine function</vt:lpstr>
      <vt:lpstr>Example: The sine function</vt:lpstr>
      <vt:lpstr>Angle measure as a quantification of a class of subtended arcs</vt:lpstr>
      <vt:lpstr>Angle measure as a quantification of a class of subtended arcs</vt:lpstr>
      <vt:lpstr>Angle measure as a quantification of a class of subtended arcs</vt:lpstr>
      <vt:lpstr>Angle measure as a quantification of a class of subtended arcs</vt:lpstr>
      <vt:lpstr>Output of the sine function</vt:lpstr>
      <vt:lpstr>Output of the sine function</vt:lpstr>
      <vt:lpstr>Output of the sine function</vt:lpstr>
      <vt:lpstr>Output of the sine function</vt:lpstr>
      <vt:lpstr>Output of the sine function</vt:lpstr>
      <vt:lpstr>Output of the sine function</vt:lpstr>
      <vt:lpstr>Example: The sine function</vt:lpstr>
      <vt:lpstr>Context of the instructional sequence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Introduce sin(θ) and cos(θ) notation: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does conceptual analysis relate to the MIP components of inquiry?</vt:lpstr>
      <vt:lpstr>MIP Components of Mathematical Inquiry</vt:lpstr>
      <vt:lpstr>Active Learning</vt:lpstr>
      <vt:lpstr>Meaningful Applications</vt:lpstr>
      <vt:lpstr>Academic Success Skills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Tallman</dc:creator>
  <cp:lastModifiedBy>Oehrtman, Michael</cp:lastModifiedBy>
  <cp:revision>15</cp:revision>
  <dcterms:created xsi:type="dcterms:W3CDTF">2021-07-16T02:40:16Z</dcterms:created>
  <dcterms:modified xsi:type="dcterms:W3CDTF">2023-04-14T14:44:22Z</dcterms:modified>
</cp:coreProperties>
</file>