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0" r:id="rId2"/>
    <p:sldId id="274" r:id="rId3"/>
    <p:sldId id="260" r:id="rId4"/>
    <p:sldId id="265" r:id="rId5"/>
    <p:sldId id="262" r:id="rId6"/>
    <p:sldId id="263" r:id="rId7"/>
    <p:sldId id="277" r:id="rId8"/>
    <p:sldId id="275" r:id="rId9"/>
    <p:sldId id="266" r:id="rId10"/>
    <p:sldId id="267" r:id="rId11"/>
    <p:sldId id="268" r:id="rId12"/>
    <p:sldId id="269" r:id="rId13"/>
    <p:sldId id="278" r:id="rId14"/>
    <p:sldId id="276" r:id="rId15"/>
    <p:sldId id="270" r:id="rId16"/>
    <p:sldId id="271" r:id="rId17"/>
    <p:sldId id="272" r:id="rId18"/>
    <p:sldId id="273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254" autoAdjust="0"/>
  </p:normalViewPr>
  <p:slideViewPr>
    <p:cSldViewPr snapToGrid="0">
      <p:cViewPr varScale="1">
        <p:scale>
          <a:sx n="88" d="100"/>
          <a:sy n="88" d="100"/>
        </p:scale>
        <p:origin x="13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33520-88C6-405C-AC03-5B595839C2EE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6FF68-9ADB-43EC-8D78-6BD1EDBC1C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256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can think of the MIP definitions of Active Learning, Meaningful Applications, and Academic Success Skills as pillars necessary to support successful student learning through inquiry.</a:t>
            </a:r>
          </a:p>
          <a:p>
            <a:endParaRPr lang="en-US" dirty="0"/>
          </a:p>
          <a:p>
            <a:r>
              <a:rPr lang="en-US" dirty="0"/>
              <a:t>To do this effectively, we must understand </a:t>
            </a:r>
          </a:p>
          <a:p>
            <a:r>
              <a:rPr lang="en-US" dirty="0"/>
              <a:t>     1.  What benefits (or support) each of these pillars provides</a:t>
            </a:r>
          </a:p>
          <a:p>
            <a:r>
              <a:rPr lang="en-US" dirty="0"/>
              <a:t>     2.  How they provide such benefits (the mechanisms through which they operate in the learning process)</a:t>
            </a:r>
          </a:p>
          <a:p>
            <a:endParaRPr lang="en-US" dirty="0"/>
          </a:p>
          <a:p>
            <a:r>
              <a:rPr lang="en-US" dirty="0"/>
              <a:t>Then we can design instructional activities that effectively incorporate these features.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6FF68-9ADB-43EC-8D78-6BD1EDBC1C6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59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slides emphasize multiple important features of the MIP definition of Active Learning.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6FF68-9ADB-43EC-8D78-6BD1EDBC1C6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864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Students are not fully engaged by either a lecture in which someone else is doing the primary reasoning (they are not problem-solving).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Students are also not engaged when repeating routine problems that they already know how to work (again they are not problem-solving).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Active learning requires students be perturbed by something truly problematic to them, within their reach, but requiring effort and struggle.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6FF68-9ADB-43EC-8D78-6BD1EDBC1C6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097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Students must be able to participate in deciding how to approach a problem, working the problem, and determining how effective their work was.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6FF68-9ADB-43EC-8D78-6BD1EDBC1C6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730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These slides emphasize multiple important features of the MIP definition of Active Learning.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6FF68-9ADB-43EC-8D78-6BD1EDBC1C6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185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These slides emphasize multiple important features of the MIP definition of Active Learning.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6FF68-9ADB-43EC-8D78-6BD1EDBC1C6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333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Audience contributes their thoughts on the benefits and mechanisms for each of these elements of active learning:</a:t>
            </a:r>
          </a:p>
          <a:p>
            <a:r>
              <a:rPr lang="en-US" dirty="0"/>
              <a:t>Benefits = Why are each of these things helpful?</a:t>
            </a:r>
          </a:p>
          <a:p>
            <a:r>
              <a:rPr lang="en-US" dirty="0"/>
              <a:t>Mechanisms = How do they support the learning process?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6FF68-9ADB-43EC-8D78-6BD1EDBC1C6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874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Audience contributes their thoughts on the benefits and mechanisms for each of these elements of meaningful applications:</a:t>
            </a:r>
          </a:p>
          <a:p>
            <a:r>
              <a:rPr lang="en-US" dirty="0"/>
              <a:t>Benefits = Why are each of these things helpful?</a:t>
            </a:r>
          </a:p>
          <a:p>
            <a:r>
              <a:rPr lang="en-US" dirty="0"/>
              <a:t>Mechanisms = How do they support the learning process?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6FF68-9ADB-43EC-8D78-6BD1EDBC1C6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017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Audience contributes their thoughts on the benefits and mechanisms for each of these elements of academic success skills:</a:t>
            </a:r>
          </a:p>
          <a:p>
            <a:r>
              <a:rPr lang="en-US" dirty="0"/>
              <a:t>Benefits = Why are each of these things helpful?</a:t>
            </a:r>
          </a:p>
          <a:p>
            <a:r>
              <a:rPr lang="en-US" dirty="0"/>
              <a:t>Mechanisms = How do they support the learning process?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6FF68-9ADB-43EC-8D78-6BD1EDBC1C6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386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2F938-4C09-48D4-AEC4-FEF48DE028E0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0AC0-5EF0-4329-ABB7-27997D041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49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2F938-4C09-48D4-AEC4-FEF48DE028E0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0AC0-5EF0-4329-ABB7-27997D041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880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2F938-4C09-48D4-AEC4-FEF48DE028E0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0AC0-5EF0-4329-ABB7-27997D041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893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2F938-4C09-48D4-AEC4-FEF48DE028E0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0AC0-5EF0-4329-ABB7-27997D041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914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2F938-4C09-48D4-AEC4-FEF48DE028E0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0AC0-5EF0-4329-ABB7-27997D041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2F938-4C09-48D4-AEC4-FEF48DE028E0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0AC0-5EF0-4329-ABB7-27997D041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81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2F938-4C09-48D4-AEC4-FEF48DE028E0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0AC0-5EF0-4329-ABB7-27997D041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96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2F938-4C09-48D4-AEC4-FEF48DE028E0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0AC0-5EF0-4329-ABB7-27997D041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346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2F938-4C09-48D4-AEC4-FEF48DE028E0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0AC0-5EF0-4329-ABB7-27997D041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69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2F938-4C09-48D4-AEC4-FEF48DE028E0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0AC0-5EF0-4329-ABB7-27997D041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493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2F938-4C09-48D4-AEC4-FEF48DE028E0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0AC0-5EF0-4329-ABB7-27997D041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59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2F938-4C09-48D4-AEC4-FEF48DE028E0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60AC0-5EF0-4329-ABB7-27997D041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5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88C08CE5-606D-4EE6-BF0F-96BB4C6299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5" r="5016"/>
          <a:stretch/>
        </p:blipFill>
        <p:spPr bwMode="auto">
          <a:xfrm>
            <a:off x="-3047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0D58375-E0BA-4280-8019-D561BCF87A37}"/>
              </a:ext>
            </a:extLst>
          </p:cNvPr>
          <p:cNvSpPr txBox="1">
            <a:spLocks/>
          </p:cNvSpPr>
          <p:nvPr/>
        </p:nvSpPr>
        <p:spPr>
          <a:xfrm>
            <a:off x="670560" y="301700"/>
            <a:ext cx="10911840" cy="1019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fontAlgn="auto"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5200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Learning Mathematics through Inquiry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118D37-81BF-1647-9784-C78C1EE1D9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680" y="5215043"/>
            <a:ext cx="2528680" cy="1642957"/>
          </a:xfrm>
          <a:effectLst>
            <a:outerShdw blurRad="38100" dist="38100" dir="2700000" algn="tl" rotWithShape="0">
              <a:schemeClr val="bg1"/>
            </a:outerShdw>
          </a:effectLst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lvl="1">
              <a:spcBef>
                <a:spcPts val="1000"/>
              </a:spcBef>
            </a:pPr>
            <a:r>
              <a:rPr lang="en-US" sz="3200" b="1" dirty="0"/>
              <a:t>Active Learning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34069BFF-8668-4F17-9C2C-E6018ADBE587}"/>
              </a:ext>
            </a:extLst>
          </p:cNvPr>
          <p:cNvSpPr txBox="1">
            <a:spLocks/>
          </p:cNvSpPr>
          <p:nvPr/>
        </p:nvSpPr>
        <p:spPr>
          <a:xfrm>
            <a:off x="4752412" y="5215043"/>
            <a:ext cx="2528680" cy="1642957"/>
          </a:xfrm>
          <a:prstGeom prst="rect">
            <a:avLst/>
          </a:prstGeom>
          <a:effectLst>
            <a:outerShdw blurRad="38100" dist="38100" dir="2700000" algn="tl" rotWithShape="0">
              <a:schemeClr val="bg1"/>
            </a:outerShdw>
          </a:effectLst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spcBef>
                <a:spcPts val="1000"/>
              </a:spcBef>
            </a:pPr>
            <a:r>
              <a:rPr lang="en-US" sz="3200" b="1" dirty="0"/>
              <a:t>Meaningful Applications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74ED062C-21AC-4EBC-9051-4176941D2A67}"/>
              </a:ext>
            </a:extLst>
          </p:cNvPr>
          <p:cNvSpPr txBox="1">
            <a:spLocks/>
          </p:cNvSpPr>
          <p:nvPr/>
        </p:nvSpPr>
        <p:spPr>
          <a:xfrm>
            <a:off x="9461390" y="5137691"/>
            <a:ext cx="1911460" cy="1642957"/>
          </a:xfrm>
          <a:prstGeom prst="rect">
            <a:avLst/>
          </a:prstGeom>
          <a:effectLst>
            <a:outerShdw blurRad="38100" dist="38100" dir="2700000" algn="tl" rotWithShape="0">
              <a:schemeClr val="bg1"/>
            </a:outerShdw>
          </a:effectLst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spcBef>
                <a:spcPts val="1000"/>
              </a:spcBef>
            </a:pPr>
            <a:r>
              <a:rPr lang="en-US" sz="3200" b="1" dirty="0"/>
              <a:t>Academic Success   Skills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F6AB87-BADB-4896-B456-1511C50943AE}"/>
              </a:ext>
            </a:extLst>
          </p:cNvPr>
          <p:cNvSpPr txBox="1"/>
          <p:nvPr/>
        </p:nvSpPr>
        <p:spPr>
          <a:xfrm>
            <a:off x="621505" y="3342478"/>
            <a:ext cx="10798969" cy="923330"/>
          </a:xfrm>
          <a:prstGeom prst="rect">
            <a:avLst/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0">
                <a:srgbClr val="696969"/>
              </a:gs>
              <a:gs pos="100000">
                <a:srgbClr val="686868"/>
              </a:gs>
            </a:gsLst>
            <a:lin ang="0" scaled="1"/>
            <a:tileRect/>
          </a:gradFill>
        </p:spPr>
        <p:txBody>
          <a:bodyPr wrap="square" tIns="182880" bIns="182880" rtlCol="0">
            <a:spAutoFit/>
          </a:bodyPr>
          <a:lstStyle/>
          <a:p>
            <a:pPr algn="ctr"/>
            <a:r>
              <a:rPr lang="en-US" sz="3600" dirty="0"/>
              <a:t>Instructional                        Design</a:t>
            </a:r>
            <a:r>
              <a:rPr lang="en-US" sz="3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     </a:t>
            </a:r>
            <a:endParaRPr lang="en-US" sz="3600" dirty="0"/>
          </a:p>
        </p:txBody>
      </p:sp>
      <p:sp>
        <p:nvSpPr>
          <p:cNvPr id="2" name="Arrow: Up 1">
            <a:extLst>
              <a:ext uri="{FF2B5EF4-FFF2-40B4-BE49-F238E27FC236}">
                <a16:creationId xmlns:a16="http://schemas.microsoft.com/office/drawing/2014/main" id="{CA2C9169-A3F7-4153-93C3-6A2402C589E1}"/>
              </a:ext>
            </a:extLst>
          </p:cNvPr>
          <p:cNvSpPr/>
          <p:nvPr/>
        </p:nvSpPr>
        <p:spPr>
          <a:xfrm>
            <a:off x="873360" y="2098117"/>
            <a:ext cx="1431690" cy="2717292"/>
          </a:xfrm>
          <a:prstGeom prst="up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Mechanisms</a:t>
            </a:r>
          </a:p>
        </p:txBody>
      </p:sp>
      <p:sp>
        <p:nvSpPr>
          <p:cNvPr id="20" name="Arrow: Up 19">
            <a:extLst>
              <a:ext uri="{FF2B5EF4-FFF2-40B4-BE49-F238E27FC236}">
                <a16:creationId xmlns:a16="http://schemas.microsoft.com/office/drawing/2014/main" id="{4AA279B4-9A11-4A4D-8A7B-26446E532C2C}"/>
              </a:ext>
            </a:extLst>
          </p:cNvPr>
          <p:cNvSpPr/>
          <p:nvPr/>
        </p:nvSpPr>
        <p:spPr>
          <a:xfrm>
            <a:off x="5300907" y="2098117"/>
            <a:ext cx="1431690" cy="2717292"/>
          </a:xfrm>
          <a:prstGeom prst="up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Mechanisms</a:t>
            </a:r>
          </a:p>
        </p:txBody>
      </p:sp>
      <p:sp>
        <p:nvSpPr>
          <p:cNvPr id="21" name="Arrow: Up 20">
            <a:extLst>
              <a:ext uri="{FF2B5EF4-FFF2-40B4-BE49-F238E27FC236}">
                <a16:creationId xmlns:a16="http://schemas.microsoft.com/office/drawing/2014/main" id="{BC509F4D-301D-4F70-837C-1904AFB1954A}"/>
              </a:ext>
            </a:extLst>
          </p:cNvPr>
          <p:cNvSpPr/>
          <p:nvPr/>
        </p:nvSpPr>
        <p:spPr>
          <a:xfrm>
            <a:off x="9701275" y="2098117"/>
            <a:ext cx="1431690" cy="2717292"/>
          </a:xfrm>
          <a:prstGeom prst="up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Mechanisms</a:t>
            </a:r>
          </a:p>
        </p:txBody>
      </p:sp>
    </p:spTree>
    <p:extLst>
      <p:ext uri="{BB962C8B-B14F-4D97-AF65-F5344CB8AC3E}">
        <p14:creationId xmlns:p14="http://schemas.microsoft.com/office/powerpoint/2010/main" val="330411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20" grpId="0" animBg="1"/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Meaningful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4492752" cy="47854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/>
              <a:t>Applications are meaningfully incorporated</a:t>
            </a:r>
            <a:r>
              <a:rPr lang="en-US" dirty="0"/>
              <a:t> in a mathematics class to the extent that they support students in identifying mathematical relationships, </a:t>
            </a:r>
            <a:r>
              <a:rPr lang="en-US" b="1" dirty="0">
                <a:solidFill>
                  <a:srgbClr val="FF0000"/>
                </a:solidFill>
              </a:rPr>
              <a:t>making and justifying claims</a:t>
            </a:r>
            <a:r>
              <a:rPr lang="en-US" dirty="0"/>
              <a:t>, and generalizing across contexts to extract common mathematical structure.</a:t>
            </a:r>
          </a:p>
        </p:txBody>
      </p:sp>
      <p:pic>
        <p:nvPicPr>
          <p:cNvPr id="2052" name="Picture 4" descr="181109_oehrtman_class_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294" y="2158031"/>
            <a:ext cx="6638706" cy="469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86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Meaningful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4492752" cy="47854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/>
              <a:t>Applications are meaningfully incorporated</a:t>
            </a:r>
            <a:r>
              <a:rPr lang="en-US" dirty="0"/>
              <a:t> in a mathematics class to the extent that they support students in identifying mathematical relationships, making and justifying claims, and </a:t>
            </a:r>
            <a:r>
              <a:rPr lang="en-US" b="1" dirty="0">
                <a:solidFill>
                  <a:srgbClr val="FF0000"/>
                </a:solidFill>
              </a:rPr>
              <a:t>generalizing across contexts </a:t>
            </a:r>
            <a:r>
              <a:rPr lang="en-US" dirty="0"/>
              <a:t>to extract common mathematical structure.</a:t>
            </a:r>
          </a:p>
        </p:txBody>
      </p:sp>
      <p:pic>
        <p:nvPicPr>
          <p:cNvPr id="2052" name="Picture 4" descr="181109_oehrtman_class_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294" y="2158031"/>
            <a:ext cx="6638706" cy="469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178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Meaningful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4492752" cy="47854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/>
              <a:t>Applications are meaningfully incorporated</a:t>
            </a:r>
            <a:r>
              <a:rPr lang="en-US" dirty="0"/>
              <a:t> in a mathematics class to the extent that they support students in identifying mathematical relationships, making and justifying claims, and generalizing across contexts to </a:t>
            </a:r>
            <a:r>
              <a:rPr lang="en-US" b="1" dirty="0">
                <a:solidFill>
                  <a:srgbClr val="FF0000"/>
                </a:solidFill>
              </a:rPr>
              <a:t>extract common mathematical structure</a:t>
            </a:r>
            <a:r>
              <a:rPr lang="en-US" dirty="0"/>
              <a:t>.</a:t>
            </a:r>
          </a:p>
        </p:txBody>
      </p:sp>
      <p:pic>
        <p:nvPicPr>
          <p:cNvPr id="2052" name="Picture 4" descr="181109_oehrtman_class_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294" y="2158031"/>
            <a:ext cx="6638706" cy="469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78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fontAlgn="base"/>
            <a:r>
              <a:rPr lang="en-US" dirty="0"/>
              <a:t>Discussion of Meaningful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451" y="1193370"/>
            <a:ext cx="11360257" cy="5827362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Students identify mathematical relationships.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en-US" dirty="0"/>
              <a:t>Students make an justify claims.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en-US" dirty="0"/>
              <a:t>Students generalize across contexts.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en-US" dirty="0"/>
              <a:t>Students extract common mathematical structure.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975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 Success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3578352" cy="4785487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Academic success skills</a:t>
            </a:r>
            <a:r>
              <a:rPr lang="en-US" dirty="0"/>
              <a:t> foster students’ construction of their identity as learners in ways that enable productive engagement in their education and the associated academic community.</a:t>
            </a:r>
          </a:p>
        </p:txBody>
      </p:sp>
      <p:pic>
        <p:nvPicPr>
          <p:cNvPr id="1026" name="Picture 2" descr="https://aspen.okstate.edu/miptest/wp-content/uploads/2019/04/181128_math_class_mlsc_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7" y="1825625"/>
            <a:ext cx="7548563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720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 Success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3578352" cy="4785487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Academic success skills</a:t>
            </a:r>
            <a:r>
              <a:rPr lang="en-US" dirty="0"/>
              <a:t> foster students’ construction of their </a:t>
            </a:r>
            <a:r>
              <a:rPr lang="en-US" b="1" dirty="0">
                <a:solidFill>
                  <a:srgbClr val="FF0000"/>
                </a:solidFill>
              </a:rPr>
              <a:t>identity as learners </a:t>
            </a:r>
            <a:r>
              <a:rPr lang="en-US" dirty="0"/>
              <a:t>in ways that enable productive engagement in their education and the associated academic community.</a:t>
            </a:r>
          </a:p>
        </p:txBody>
      </p:sp>
      <p:pic>
        <p:nvPicPr>
          <p:cNvPr id="1026" name="Picture 2" descr="https://aspen.okstate.edu/miptest/wp-content/uploads/2019/04/181128_math_class_mlsc_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7" y="1825625"/>
            <a:ext cx="7548563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960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 Success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3578352" cy="4785487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Academic success skills</a:t>
            </a:r>
            <a:r>
              <a:rPr lang="en-US" dirty="0"/>
              <a:t> foster students’ construction of their identity as learners in ways that </a:t>
            </a:r>
            <a:r>
              <a:rPr lang="en-US" b="1" dirty="0">
                <a:solidFill>
                  <a:srgbClr val="FF0000"/>
                </a:solidFill>
              </a:rPr>
              <a:t>enable productive engagement </a:t>
            </a:r>
            <a:r>
              <a:rPr lang="en-US" dirty="0"/>
              <a:t>in their education and the associated academic community.</a:t>
            </a:r>
          </a:p>
        </p:txBody>
      </p:sp>
      <p:pic>
        <p:nvPicPr>
          <p:cNvPr id="1026" name="Picture 2" descr="https://aspen.okstate.edu/miptest/wp-content/uploads/2019/04/181128_math_class_mlsc_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7" y="1825625"/>
            <a:ext cx="7548563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717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 Success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3578352" cy="4785487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Academic success skills</a:t>
            </a:r>
            <a:r>
              <a:rPr lang="en-US" dirty="0"/>
              <a:t> foster students’ construction of their identity as learners in ways that enable productive engagement </a:t>
            </a:r>
            <a:r>
              <a:rPr lang="en-US" b="1" dirty="0">
                <a:solidFill>
                  <a:srgbClr val="FF0000"/>
                </a:solidFill>
              </a:rPr>
              <a:t>in their education </a:t>
            </a:r>
            <a:r>
              <a:rPr lang="en-US" dirty="0"/>
              <a:t>and the associated academic community.</a:t>
            </a:r>
          </a:p>
        </p:txBody>
      </p:sp>
      <p:pic>
        <p:nvPicPr>
          <p:cNvPr id="1026" name="Picture 2" descr="https://aspen.okstate.edu/miptest/wp-content/uploads/2019/04/181128_math_class_mlsc_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7" y="1825625"/>
            <a:ext cx="7548563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796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 Success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3578352" cy="4785487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Academic success skills</a:t>
            </a:r>
            <a:r>
              <a:rPr lang="en-US" dirty="0"/>
              <a:t> </a:t>
            </a:r>
            <a:r>
              <a:rPr lang="en-US" b="1" dirty="0">
                <a:solidFill>
                  <a:srgbClr val="FF0000"/>
                </a:solidFill>
              </a:rPr>
              <a:t>include </a:t>
            </a:r>
          </a:p>
          <a:p>
            <a:r>
              <a:rPr lang="en-US" b="1" dirty="0">
                <a:solidFill>
                  <a:srgbClr val="FF0000"/>
                </a:solidFill>
              </a:rPr>
              <a:t>a growth mindset</a:t>
            </a:r>
          </a:p>
          <a:p>
            <a:r>
              <a:rPr lang="en-US" b="1" dirty="0">
                <a:solidFill>
                  <a:srgbClr val="FF0000"/>
                </a:solidFill>
              </a:rPr>
              <a:t> problem-solving and critical thinking skills</a:t>
            </a:r>
          </a:p>
          <a:p>
            <a:r>
              <a:rPr lang="en-US" b="1" dirty="0">
                <a:solidFill>
                  <a:srgbClr val="FF0000"/>
                </a:solidFill>
              </a:rPr>
              <a:t>a disposition toward productive struggle</a:t>
            </a:r>
          </a:p>
          <a:p>
            <a:r>
              <a:rPr lang="en-US" b="1" dirty="0">
                <a:solidFill>
                  <a:srgbClr val="FF0000"/>
                </a:solidFill>
              </a:rPr>
              <a:t>and productive beliefs about mathematics</a:t>
            </a:r>
            <a:r>
              <a:rPr lang="en-US" dirty="0"/>
              <a:t>.</a:t>
            </a:r>
          </a:p>
        </p:txBody>
      </p:sp>
      <p:pic>
        <p:nvPicPr>
          <p:cNvPr id="1026" name="Picture 2" descr="https://aspen.okstate.edu/miptest/wp-content/uploads/2019/04/181128_math_class_mlsc_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7" y="1825625"/>
            <a:ext cx="7548563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602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fontAlgn="base"/>
            <a:r>
              <a:rPr lang="en-US" dirty="0"/>
              <a:t>Discussion of Academic Success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451" y="1193370"/>
            <a:ext cx="11360257" cy="5827362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Students construct identities as learners.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en-US" dirty="0"/>
              <a:t>Students’ identities enable productive engagement in their education.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en-US" dirty="0"/>
              <a:t>Students’ identities enable productive engagement in academic community.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en-US" dirty="0"/>
              <a:t>Academic success skills include a growth mindset, problem-solving and critical thinking skills, a disposition toward productive struggle, and productive beliefs about mathematics.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2090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dirty="0"/>
              <a:t>Active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3578352" cy="47854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dirty="0"/>
              <a:t>Students engage in active learning</a:t>
            </a:r>
            <a:r>
              <a:rPr lang="en-US" dirty="0"/>
              <a:t> when they work to resolve a problematic situation whose resolution requires them to select, perform, and evaluate actions whose structures are equivalent to the structures of the concepts to be learned.</a:t>
            </a:r>
          </a:p>
        </p:txBody>
      </p:sp>
      <p:pic>
        <p:nvPicPr>
          <p:cNvPr id="3074" name="Picture 2" descr="181109_oehrtman_class_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7" y="1825623"/>
            <a:ext cx="7548563" cy="504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915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dirty="0"/>
              <a:t>Active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3578352" cy="47854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dirty="0"/>
              <a:t>Students engage in active learning</a:t>
            </a:r>
            <a:r>
              <a:rPr lang="en-US" dirty="0"/>
              <a:t> when they work </a:t>
            </a:r>
            <a:r>
              <a:rPr lang="en-US" b="1" dirty="0">
                <a:solidFill>
                  <a:srgbClr val="FF0000"/>
                </a:solidFill>
              </a:rPr>
              <a:t>to resolve a problematic situation </a:t>
            </a:r>
            <a:r>
              <a:rPr lang="en-US" dirty="0"/>
              <a:t>whose resolution requires them to select, perform, and evaluate actions whose structures are equivalent to the structures of the concepts to be learned.</a:t>
            </a:r>
          </a:p>
        </p:txBody>
      </p:sp>
      <p:pic>
        <p:nvPicPr>
          <p:cNvPr id="3074" name="Picture 2" descr="181109_oehrtman_class_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7" y="1825623"/>
            <a:ext cx="7548563" cy="504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556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dirty="0"/>
              <a:t>Active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3624072" cy="478548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i="1" dirty="0"/>
              <a:t>Students engage in active learning</a:t>
            </a:r>
            <a:r>
              <a:rPr lang="en-US" dirty="0"/>
              <a:t> when they work to resolve a problematic situation whose resolution requires them to </a:t>
            </a:r>
            <a:r>
              <a:rPr lang="en-US" b="1" dirty="0">
                <a:solidFill>
                  <a:srgbClr val="FF0000"/>
                </a:solidFill>
              </a:rPr>
              <a:t>select, perform, and evaluate </a:t>
            </a:r>
            <a:r>
              <a:rPr lang="en-US" dirty="0"/>
              <a:t>actions whose structures are equivalent to the structures of the concepts to be </a:t>
            </a:r>
            <a:br>
              <a:rPr lang="en-US" dirty="0"/>
            </a:br>
            <a:r>
              <a:rPr lang="en-US" dirty="0"/>
              <a:t>learned.</a:t>
            </a:r>
          </a:p>
        </p:txBody>
      </p:sp>
      <p:pic>
        <p:nvPicPr>
          <p:cNvPr id="3074" name="Picture 2" descr="181109_oehrtman_class_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7" y="1825623"/>
            <a:ext cx="7548563" cy="504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608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dirty="0"/>
              <a:t>Active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3578352" cy="47854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dirty="0"/>
              <a:t>Students engage in active learning</a:t>
            </a:r>
            <a:r>
              <a:rPr lang="en-US" dirty="0"/>
              <a:t> when they work to resolve a problematic situation whose resolution requires them to select, perform, and evaluate </a:t>
            </a:r>
            <a:r>
              <a:rPr lang="en-US" b="1" dirty="0">
                <a:solidFill>
                  <a:srgbClr val="FF0000"/>
                </a:solidFill>
              </a:rPr>
              <a:t>actions</a:t>
            </a:r>
            <a:r>
              <a:rPr lang="en-US" dirty="0"/>
              <a:t> whose structures are equivalent to the structures of the concepts to be learned.</a:t>
            </a:r>
          </a:p>
        </p:txBody>
      </p:sp>
      <p:pic>
        <p:nvPicPr>
          <p:cNvPr id="3074" name="Picture 2" descr="181109_oehrtman_class_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7" y="1825623"/>
            <a:ext cx="7548563" cy="504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646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dirty="0"/>
              <a:t>Active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3578352" cy="47854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dirty="0"/>
              <a:t>Students engage in active learning</a:t>
            </a:r>
            <a:r>
              <a:rPr lang="en-US" dirty="0"/>
              <a:t> when they work to resolve a problematic situation whose resolution requires them to select, perform, and evaluate actions whose </a:t>
            </a:r>
            <a:r>
              <a:rPr lang="en-US" b="1" dirty="0">
                <a:solidFill>
                  <a:srgbClr val="FF0000"/>
                </a:solidFill>
              </a:rPr>
              <a:t>structures are equivalent to the structures of the concepts to be learned.</a:t>
            </a:r>
          </a:p>
        </p:txBody>
      </p:sp>
      <p:pic>
        <p:nvPicPr>
          <p:cNvPr id="3074" name="Picture 2" descr="181109_oehrtman_class_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7" y="1825623"/>
            <a:ext cx="7548563" cy="504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645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fontAlgn="base"/>
            <a:r>
              <a:rPr lang="en-US" dirty="0"/>
              <a:t>Discussion of Active Learning elements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451" y="1193370"/>
            <a:ext cx="11360257" cy="5827362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Students work to resolve a problematic situation.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en-US" dirty="0"/>
              <a:t>Students select, perform, and evaluate actions.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en-US" dirty="0"/>
              <a:t>Conceptual learning is derived from students’ goal-oriented actions.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en-US" dirty="0"/>
              <a:t>The structure of students’ actions is the structure of the concept learned.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9684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Meaningful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4492752" cy="47854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/>
              <a:t>Applications are meaningfully incorporated</a:t>
            </a:r>
            <a:r>
              <a:rPr lang="en-US" dirty="0"/>
              <a:t> in a mathematics class to the extent that they support students in identifying mathematical relationships, making and justifying claims, and generalizing across contexts to extract common mathematical structure.</a:t>
            </a:r>
          </a:p>
        </p:txBody>
      </p:sp>
      <p:pic>
        <p:nvPicPr>
          <p:cNvPr id="2052" name="Picture 4" descr="181109_oehrtman_class_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294" y="2158031"/>
            <a:ext cx="6638706" cy="469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404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Meaningful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4492752" cy="47854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/>
              <a:t>Applications are meaningfully incorporated</a:t>
            </a:r>
            <a:r>
              <a:rPr lang="en-US" dirty="0"/>
              <a:t> in a mathematics class to the extent that they support students in </a:t>
            </a:r>
            <a:r>
              <a:rPr lang="en-US" b="1" dirty="0">
                <a:solidFill>
                  <a:srgbClr val="FF0000"/>
                </a:solidFill>
              </a:rPr>
              <a:t>identifying mathematical relationships</a:t>
            </a:r>
            <a:r>
              <a:rPr lang="en-US" dirty="0"/>
              <a:t>, making and justifying claims, and generalizing across contexts to extract common mathematical structure.</a:t>
            </a:r>
          </a:p>
        </p:txBody>
      </p:sp>
      <p:pic>
        <p:nvPicPr>
          <p:cNvPr id="2052" name="Picture 4" descr="181109_oehrtman_class_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294" y="2158031"/>
            <a:ext cx="6638706" cy="469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239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2873</TotalTime>
  <Words>1052</Words>
  <Application>Microsoft Office PowerPoint</Application>
  <PresentationFormat>Widescreen</PresentationFormat>
  <Paragraphs>114</Paragraphs>
  <Slides>19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Active learning</vt:lpstr>
      <vt:lpstr>Active learning</vt:lpstr>
      <vt:lpstr>Active learning</vt:lpstr>
      <vt:lpstr>Active learning</vt:lpstr>
      <vt:lpstr>Active learning</vt:lpstr>
      <vt:lpstr>Discussion of Active Learning elements</vt:lpstr>
      <vt:lpstr>Meaningful Applications</vt:lpstr>
      <vt:lpstr>Meaningful Applications</vt:lpstr>
      <vt:lpstr>Meaningful Applications</vt:lpstr>
      <vt:lpstr>Meaningful Applications</vt:lpstr>
      <vt:lpstr>Meaningful Applications</vt:lpstr>
      <vt:lpstr>Discussion of Meaningful Applications</vt:lpstr>
      <vt:lpstr>Academic Success Skills</vt:lpstr>
      <vt:lpstr>Academic Success Skills</vt:lpstr>
      <vt:lpstr>Academic Success Skills</vt:lpstr>
      <vt:lpstr>Academic Success Skills</vt:lpstr>
      <vt:lpstr>Academic Success Skills</vt:lpstr>
      <vt:lpstr>Discussion of Academic Success Skills</vt:lpstr>
    </vt:vector>
  </TitlesOfParts>
  <Company>Oklahoma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michael.oehrtman@gmail.com</dc:creator>
  <cp:lastModifiedBy>Oehrtman, Michael</cp:lastModifiedBy>
  <cp:revision>12</cp:revision>
  <dcterms:created xsi:type="dcterms:W3CDTF">2019-05-27T15:21:40Z</dcterms:created>
  <dcterms:modified xsi:type="dcterms:W3CDTF">2023-04-14T15:11:43Z</dcterms:modified>
</cp:coreProperties>
</file>